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6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1BD547-CA01-4F90-8973-9A2DF8AE2F2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B67B389A-3688-44A7-964A-3DCF6F38998D}">
      <dgm:prSet/>
      <dgm:spPr/>
      <dgm:t>
        <a:bodyPr/>
        <a:lstStyle/>
        <a:p>
          <a:r>
            <a:rPr lang="ru-RU"/>
            <a:t>АРБИТРАЖНОЕ СОГЛАШЕНИЕ (АРБИТРАЖНАЯ ОГОВОРКА)</a:t>
          </a:r>
          <a:endParaRPr lang="ru-RU" dirty="0"/>
        </a:p>
      </dgm:t>
    </dgm:pt>
    <dgm:pt modelId="{C6E626CF-3E41-4F95-88A4-55439D9A016A}" type="parTrans" cxnId="{34DDC264-4058-46F6-9DF5-926FD382D7A9}">
      <dgm:prSet/>
      <dgm:spPr/>
      <dgm:t>
        <a:bodyPr/>
        <a:lstStyle/>
        <a:p>
          <a:endParaRPr lang="ru-RU"/>
        </a:p>
      </dgm:t>
    </dgm:pt>
    <dgm:pt modelId="{16B5C013-30AA-4978-A0C1-5C9A2507BAB2}" type="sibTrans" cxnId="{34DDC264-4058-46F6-9DF5-926FD382D7A9}">
      <dgm:prSet/>
      <dgm:spPr/>
      <dgm:t>
        <a:bodyPr/>
        <a:lstStyle/>
        <a:p>
          <a:endParaRPr lang="ru-RU"/>
        </a:p>
      </dgm:t>
    </dgm:pt>
    <dgm:pt modelId="{28CB1C99-7701-4F89-B502-1113408B8859}">
      <dgm:prSet/>
      <dgm:spPr/>
      <dgm:t>
        <a:bodyPr/>
        <a:lstStyle/>
        <a:p>
          <a:r>
            <a:rPr lang="ru-RU" dirty="0"/>
            <a:t>АРБИТРАЖНОЕ РАЗБИРАТЕЛЬСТВО</a:t>
          </a:r>
        </a:p>
      </dgm:t>
    </dgm:pt>
    <dgm:pt modelId="{9C8EB16B-7EDD-41AC-8B90-F2064A32269E}" type="parTrans" cxnId="{8FA80413-4E2B-4235-8E54-EB19EEB2E355}">
      <dgm:prSet/>
      <dgm:spPr/>
      <dgm:t>
        <a:bodyPr/>
        <a:lstStyle/>
        <a:p>
          <a:endParaRPr lang="ru-RU"/>
        </a:p>
      </dgm:t>
    </dgm:pt>
    <dgm:pt modelId="{13E62FBE-5A58-4B57-85BF-71A4A07D8489}" type="sibTrans" cxnId="{8FA80413-4E2B-4235-8E54-EB19EEB2E355}">
      <dgm:prSet/>
      <dgm:spPr/>
      <dgm:t>
        <a:bodyPr/>
        <a:lstStyle/>
        <a:p>
          <a:endParaRPr lang="ru-RU"/>
        </a:p>
      </dgm:t>
    </dgm:pt>
    <dgm:pt modelId="{89DD5CA1-F432-4B35-866A-750611D44183}">
      <dgm:prSet/>
      <dgm:spPr/>
      <dgm:t>
        <a:bodyPr/>
        <a:lstStyle/>
        <a:p>
          <a:r>
            <a:rPr lang="ru-RU"/>
            <a:t>АРБИТРАЖНОЕ РЕШЕНИЕ</a:t>
          </a:r>
          <a:endParaRPr lang="ru-RU" dirty="0"/>
        </a:p>
      </dgm:t>
    </dgm:pt>
    <dgm:pt modelId="{742B5522-7CF7-417D-BCD4-ABC0764BD6D5}" type="parTrans" cxnId="{56EA4D93-2E85-4031-AB46-AE60FDB4E5CB}">
      <dgm:prSet/>
      <dgm:spPr/>
      <dgm:t>
        <a:bodyPr/>
        <a:lstStyle/>
        <a:p>
          <a:endParaRPr lang="ru-RU"/>
        </a:p>
      </dgm:t>
    </dgm:pt>
    <dgm:pt modelId="{3D3EDFD2-D2A6-496F-916A-DBD5E2B235DE}" type="sibTrans" cxnId="{56EA4D93-2E85-4031-AB46-AE60FDB4E5CB}">
      <dgm:prSet/>
      <dgm:spPr/>
      <dgm:t>
        <a:bodyPr/>
        <a:lstStyle/>
        <a:p>
          <a:endParaRPr lang="ru-RU"/>
        </a:p>
      </dgm:t>
    </dgm:pt>
    <dgm:pt modelId="{87ACB7C9-463A-43E2-862C-1059D7A7814C}" type="pres">
      <dgm:prSet presAssocID="{971BD547-CA01-4F90-8973-9A2DF8AE2F2F}" presName="Name0" presStyleCnt="0">
        <dgm:presLayoutVars>
          <dgm:dir/>
          <dgm:animLvl val="lvl"/>
          <dgm:resizeHandles val="exact"/>
        </dgm:presLayoutVars>
      </dgm:prSet>
      <dgm:spPr/>
    </dgm:pt>
    <dgm:pt modelId="{8453CFD9-6DEF-46A2-A365-D7D619481354}" type="pres">
      <dgm:prSet presAssocID="{B67B389A-3688-44A7-964A-3DCF6F38998D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01FC26-3F4B-4036-8CE0-79B0706BB0D2}" type="pres">
      <dgm:prSet presAssocID="{16B5C013-30AA-4978-A0C1-5C9A2507BAB2}" presName="parTxOnlySpace" presStyleCnt="0"/>
      <dgm:spPr/>
    </dgm:pt>
    <dgm:pt modelId="{AD06B359-C112-4A2F-AC4A-B2B26D2E3545}" type="pres">
      <dgm:prSet presAssocID="{28CB1C99-7701-4F89-B502-1113408B8859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BF5814-DF18-4D2A-87DD-FD1104B03495}" type="pres">
      <dgm:prSet presAssocID="{13E62FBE-5A58-4B57-85BF-71A4A07D8489}" presName="parTxOnlySpace" presStyleCnt="0"/>
      <dgm:spPr/>
    </dgm:pt>
    <dgm:pt modelId="{789A8E74-CB26-44D8-B988-0ECF663E8EF9}" type="pres">
      <dgm:prSet presAssocID="{89DD5CA1-F432-4B35-866A-750611D44183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34F7DD-0E16-487B-96FC-80F6DA8A9DE7}" type="presOf" srcId="{B67B389A-3688-44A7-964A-3DCF6F38998D}" destId="{8453CFD9-6DEF-46A2-A365-D7D619481354}" srcOrd="0" destOrd="0" presId="urn:microsoft.com/office/officeart/2005/8/layout/chevron1"/>
    <dgm:cxn modelId="{56EA4D93-2E85-4031-AB46-AE60FDB4E5CB}" srcId="{971BD547-CA01-4F90-8973-9A2DF8AE2F2F}" destId="{89DD5CA1-F432-4B35-866A-750611D44183}" srcOrd="2" destOrd="0" parTransId="{742B5522-7CF7-417D-BCD4-ABC0764BD6D5}" sibTransId="{3D3EDFD2-D2A6-496F-916A-DBD5E2B235DE}"/>
    <dgm:cxn modelId="{1F34893E-6CE7-416D-93F1-9D249C6C1436}" type="presOf" srcId="{89DD5CA1-F432-4B35-866A-750611D44183}" destId="{789A8E74-CB26-44D8-B988-0ECF663E8EF9}" srcOrd="0" destOrd="0" presId="urn:microsoft.com/office/officeart/2005/8/layout/chevron1"/>
    <dgm:cxn modelId="{8FA80413-4E2B-4235-8E54-EB19EEB2E355}" srcId="{971BD547-CA01-4F90-8973-9A2DF8AE2F2F}" destId="{28CB1C99-7701-4F89-B502-1113408B8859}" srcOrd="1" destOrd="0" parTransId="{9C8EB16B-7EDD-41AC-8B90-F2064A32269E}" sibTransId="{13E62FBE-5A58-4B57-85BF-71A4A07D8489}"/>
    <dgm:cxn modelId="{34DDC264-4058-46F6-9DF5-926FD382D7A9}" srcId="{971BD547-CA01-4F90-8973-9A2DF8AE2F2F}" destId="{B67B389A-3688-44A7-964A-3DCF6F38998D}" srcOrd="0" destOrd="0" parTransId="{C6E626CF-3E41-4F95-88A4-55439D9A016A}" sibTransId="{16B5C013-30AA-4978-A0C1-5C9A2507BAB2}"/>
    <dgm:cxn modelId="{B637A0EC-A926-404B-B334-783D6D6C10AE}" type="presOf" srcId="{28CB1C99-7701-4F89-B502-1113408B8859}" destId="{AD06B359-C112-4A2F-AC4A-B2B26D2E3545}" srcOrd="0" destOrd="0" presId="urn:microsoft.com/office/officeart/2005/8/layout/chevron1"/>
    <dgm:cxn modelId="{A9BDD0A7-5EF0-48F0-9379-80D68DE434E6}" type="presOf" srcId="{971BD547-CA01-4F90-8973-9A2DF8AE2F2F}" destId="{87ACB7C9-463A-43E2-862C-1059D7A7814C}" srcOrd="0" destOrd="0" presId="urn:microsoft.com/office/officeart/2005/8/layout/chevron1"/>
    <dgm:cxn modelId="{44C704B0-1087-4553-96D7-D2EC8604E4D4}" type="presParOf" srcId="{87ACB7C9-463A-43E2-862C-1059D7A7814C}" destId="{8453CFD9-6DEF-46A2-A365-D7D619481354}" srcOrd="0" destOrd="0" presId="urn:microsoft.com/office/officeart/2005/8/layout/chevron1"/>
    <dgm:cxn modelId="{9E4C616F-0EF5-4092-80D0-D239055566BB}" type="presParOf" srcId="{87ACB7C9-463A-43E2-862C-1059D7A7814C}" destId="{5C01FC26-3F4B-4036-8CE0-79B0706BB0D2}" srcOrd="1" destOrd="0" presId="urn:microsoft.com/office/officeart/2005/8/layout/chevron1"/>
    <dgm:cxn modelId="{874EF9CA-3B89-4652-8C65-8C8530C83301}" type="presParOf" srcId="{87ACB7C9-463A-43E2-862C-1059D7A7814C}" destId="{AD06B359-C112-4A2F-AC4A-B2B26D2E3545}" srcOrd="2" destOrd="0" presId="urn:microsoft.com/office/officeart/2005/8/layout/chevron1"/>
    <dgm:cxn modelId="{3224AEC2-1008-4DAB-920C-241BD3CA9A8E}" type="presParOf" srcId="{87ACB7C9-463A-43E2-862C-1059D7A7814C}" destId="{1DBF5814-DF18-4D2A-87DD-FD1104B03495}" srcOrd="3" destOrd="0" presId="urn:microsoft.com/office/officeart/2005/8/layout/chevron1"/>
    <dgm:cxn modelId="{EB26A987-31BB-4785-AFA0-4D772AEFF749}" type="presParOf" srcId="{87ACB7C9-463A-43E2-862C-1059D7A7814C}" destId="{789A8E74-CB26-44D8-B988-0ECF663E8EF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53CFD9-6DEF-46A2-A365-D7D619481354}">
      <dsp:nvSpPr>
        <dsp:cNvPr id="0" name=""/>
        <dsp:cNvSpPr/>
      </dsp:nvSpPr>
      <dsp:spPr>
        <a:xfrm>
          <a:off x="3346" y="2070183"/>
          <a:ext cx="4077385" cy="163095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/>
            <a:t>АРБИТРАЖНОЕ СОГЛАШЕНИЕ (АРБИТРАЖНАЯ ОГОВОРКА)</a:t>
          </a:r>
          <a:endParaRPr lang="ru-RU" sz="2000" kern="1200" dirty="0"/>
        </a:p>
      </dsp:txBody>
      <dsp:txXfrm>
        <a:off x="818823" y="2070183"/>
        <a:ext cx="2446431" cy="1630954"/>
      </dsp:txXfrm>
    </dsp:sp>
    <dsp:sp modelId="{AD06B359-C112-4A2F-AC4A-B2B26D2E3545}">
      <dsp:nvSpPr>
        <dsp:cNvPr id="0" name=""/>
        <dsp:cNvSpPr/>
      </dsp:nvSpPr>
      <dsp:spPr>
        <a:xfrm>
          <a:off x="3672993" y="2070183"/>
          <a:ext cx="4077385" cy="163095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АРБИТРАЖНОЕ РАЗБИРАТЕЛЬСТВО</a:t>
          </a:r>
        </a:p>
      </dsp:txBody>
      <dsp:txXfrm>
        <a:off x="4488470" y="2070183"/>
        <a:ext cx="2446431" cy="1630954"/>
      </dsp:txXfrm>
    </dsp:sp>
    <dsp:sp modelId="{789A8E74-CB26-44D8-B988-0ECF663E8EF9}">
      <dsp:nvSpPr>
        <dsp:cNvPr id="0" name=""/>
        <dsp:cNvSpPr/>
      </dsp:nvSpPr>
      <dsp:spPr>
        <a:xfrm>
          <a:off x="7342640" y="2070183"/>
          <a:ext cx="4077385" cy="163095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/>
            <a:t>АРБИТРАЖНОЕ РЕШЕНИЕ</a:t>
          </a:r>
          <a:endParaRPr lang="ru-RU" sz="2000" kern="1200" dirty="0"/>
        </a:p>
      </dsp:txBody>
      <dsp:txXfrm>
        <a:off x="8158117" y="2070183"/>
        <a:ext cx="2446431" cy="16309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7/10/2023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Третейский суд. медиация</a:t>
            </a:r>
          </a:p>
        </p:txBody>
      </p:sp>
    </p:spTree>
    <p:extLst>
      <p:ext uri="{BB962C8B-B14F-4D97-AF65-F5344CB8AC3E}">
        <p14:creationId xmlns:p14="http://schemas.microsoft.com/office/powerpoint/2010/main" val="75144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ПРЕКРАЩЕНИЕ АРБИТРАЖА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856364"/>
            <a:ext cx="10058400" cy="4050792"/>
          </a:xfrm>
        </p:spPr>
        <p:txBody>
          <a:bodyPr>
            <a:noAutofit/>
          </a:bodyPr>
          <a:lstStyle/>
          <a:p>
            <a:r>
              <a:rPr lang="ru-RU" sz="2400" dirty="0"/>
              <a:t>Третейский суд выносит постановление о прекращении арбитража, если:</a:t>
            </a:r>
          </a:p>
          <a:p>
            <a:r>
              <a:rPr lang="ru-RU" sz="2400" dirty="0"/>
              <a:t>1) истец отказывается от своего требования, если только ответчик не выдвинет возражений против прекращения арбитража и третейский суд не признает законный интерес ответчика в окончательном рассмотрении спора;</a:t>
            </a:r>
          </a:p>
          <a:p>
            <a:r>
              <a:rPr lang="ru-RU" sz="2400" dirty="0"/>
              <a:t>2) стороны договариваются о прекращении арбитража;</a:t>
            </a:r>
          </a:p>
          <a:p>
            <a:r>
              <a:rPr lang="ru-RU" sz="2400" dirty="0"/>
              <a:t>3) третейский суд находит, что продолжение арбитража стало ненужным или невозможным, в том числе когда имеется вступившее в законную силу, принятое по спору между теми же сторонами, о том же предмете и по тем же основаниям решение суда общей юрисдикции, арбитражного суда или третейского суда.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69836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Оспаривание решения арбитража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Заявление об отмене решения третейского суда подается в районный суд, на территории которого принято решение третейского суда, в срок, не превышающий трех месяцев со дня получения оспариваемого решения стороной, обратившейся с заявлением.</a:t>
            </a:r>
          </a:p>
          <a:p>
            <a:r>
              <a:rPr lang="ru-RU" sz="2800" dirty="0"/>
              <a:t>По соглашению сторон третейского разбирательства заявление об отмене решения третейского суда может быть подано в районный суд по месту жительства или месту нахождения одной из сторон третейского разбирательства.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52991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Исполнение решения третейского суда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Решение третейского суда подлежит добровольному исполнению. В случае неисполнения решения, победившая сторона вправе обратиться в государственный суд (по месту нахождения ответчика или нахождения имущества) за выдачей исполнительного листа.</a:t>
            </a:r>
          </a:p>
          <a:p>
            <a:r>
              <a:rPr lang="ru-RU" dirty="0"/>
              <a:t>Полученный исполнительный лист передается в Службу судебных приставов в общем порядке исполнительного производства.</a:t>
            </a:r>
          </a:p>
        </p:txBody>
      </p:sp>
    </p:spTree>
    <p:extLst>
      <p:ext uri="{BB962C8B-B14F-4D97-AF65-F5344CB8AC3E}">
        <p14:creationId xmlns:p14="http://schemas.microsoft.com/office/powerpoint/2010/main" val="867966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медиация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Нормативная база: Федеральный закон от 27.07.2010 N 193-ФЗ «Об альтернативной процедуре урегулирования споров с участием посредника (процедуре медиации)».</a:t>
            </a:r>
          </a:p>
          <a:p>
            <a:r>
              <a:rPr lang="ru-RU" dirty="0"/>
              <a:t>Цели создания:</a:t>
            </a:r>
          </a:p>
          <a:p>
            <a:pPr marL="457200" indent="-457200">
              <a:buAutoNum type="arabicParenR"/>
            </a:pPr>
            <a:r>
              <a:rPr lang="ru-RU" dirty="0"/>
              <a:t>создание правовых условий для применения в Российской Федерации альтернативной процедуры урегулирования споров с участием в качестве посредника независимого лица - медиатора (процедуры медиации), </a:t>
            </a:r>
          </a:p>
          <a:p>
            <a:pPr marL="457200" indent="-457200">
              <a:buAutoNum type="arabicParenR"/>
            </a:pPr>
            <a:r>
              <a:rPr lang="ru-RU" dirty="0"/>
              <a:t>содействие развитию партнерских деловых отношений </a:t>
            </a:r>
          </a:p>
          <a:p>
            <a:pPr marL="457200" indent="-457200">
              <a:buAutoNum type="arabicParenR"/>
            </a:pPr>
            <a:r>
              <a:rPr lang="ru-RU" dirty="0"/>
              <a:t> формирование этики делового оборота, гармонизации социальных отношений.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32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8300" y="0"/>
            <a:ext cx="10058400" cy="1609344"/>
          </a:xfrm>
        </p:spPr>
        <p:txBody>
          <a:bodyPr/>
          <a:lstStyle/>
          <a:p>
            <a:r>
              <a:rPr lang="ru-RU" dirty="0"/>
              <a:t>Основные понятия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247" y="1339529"/>
            <a:ext cx="10910117" cy="5313061"/>
          </a:xfrm>
        </p:spPr>
        <p:txBody>
          <a:bodyPr>
            <a:normAutofit lnSpcReduction="10000"/>
          </a:bodyPr>
          <a:lstStyle/>
          <a:p>
            <a:r>
              <a:rPr lang="ru-RU" b="1" i="1" dirty="0"/>
              <a:t>процедура медиации </a:t>
            </a:r>
            <a:r>
              <a:rPr lang="ru-RU" dirty="0"/>
              <a:t>- способ урегулирования споров при содействии медиатора на основе добровольного согласия сторон в целях достижения ими взаимоприемлемого решения;</a:t>
            </a:r>
          </a:p>
          <a:p>
            <a:r>
              <a:rPr lang="ru-RU" b="1" i="1" dirty="0"/>
              <a:t>медиатор, медиаторы </a:t>
            </a:r>
            <a:r>
              <a:rPr lang="ru-RU" dirty="0"/>
              <a:t>- независимое физическое лицо, независимые физические лица, привлекаемые сторонами в качестве посредников в урегулировании спора для содействия в выработке сторонами решения по существу спора;</a:t>
            </a:r>
          </a:p>
          <a:p>
            <a:r>
              <a:rPr lang="ru-RU" b="1" i="1" dirty="0"/>
              <a:t>соглашение о применении процедуры медиации </a:t>
            </a:r>
            <a:r>
              <a:rPr lang="ru-RU" dirty="0"/>
              <a:t>- соглашение сторон, заключенное в письменной форме до возникновения спора или споров (медиативная оговорка) либо после его или их возникновения, об урегулировании с применением процедуры медиации спора или споров, которые возникли или могут возникнуть между сторонами в связи с каким-либо конкретным правоотношением;</a:t>
            </a:r>
          </a:p>
          <a:p>
            <a:r>
              <a:rPr lang="ru-RU" b="1" i="1" dirty="0"/>
              <a:t>соглашение о проведении процедуры медиации </a:t>
            </a:r>
            <a:r>
              <a:rPr lang="ru-RU" dirty="0"/>
              <a:t>- соглашение сторон, с момента заключения которого начинает применяться процедура медиации в отношении спора или споров, возникших между сторонами;</a:t>
            </a:r>
          </a:p>
          <a:p>
            <a:r>
              <a:rPr lang="ru-RU" b="1" i="1" dirty="0"/>
              <a:t>медиативное соглашение </a:t>
            </a:r>
            <a:r>
              <a:rPr lang="ru-RU" dirty="0"/>
              <a:t>- соглашение, достигнутое сторонами в результате применения процедуры медиации к спору или спорам, к отдельным разногласиям по спору и заключенное в письменной форме.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92207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Условия применения процедуры медиации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Применение процедуры медиации осуществляется на основании соглашения сторон, в том числе на основании соглашения о применении процедуры медиации. Ссылка в договоре на документ, содержащий условия урегулирования спора при содействии медиатора, признается медиативной оговоркой при условии, что договор заключен в письменной форме.</a:t>
            </a:r>
          </a:p>
          <a:p>
            <a:r>
              <a:rPr lang="ru-RU" dirty="0"/>
              <a:t>Процедура медиации может быть применена при возникновении спора как до обращения в суд или третейский суд, так и после начала судебного разбирательства или третейского разбирательства, в том числе по предложению судьи или третейского судьи.</a:t>
            </a:r>
          </a:p>
          <a:p>
            <a:r>
              <a:rPr lang="ru-RU" dirty="0"/>
              <a:t>Наличие соглашения о применении процедуры медиации, равно как и наличие соглашения о проведении процедуры медиации и связанное с ним непосредственное проведение этой процедуры, не является препятствием для обращения в суд или третейский суд, если иное не предусмотрено федеральными законами.</a:t>
            </a:r>
          </a:p>
          <a:p>
            <a:r>
              <a:rPr lang="ru-RU" dirty="0"/>
              <a:t>Проведение процедуры медиации начинается со дня заключения сторонами соглашения о проведении процедуры медиации.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6421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193084"/>
            <a:ext cx="10058400" cy="1609344"/>
          </a:xfrm>
        </p:spPr>
        <p:txBody>
          <a:bodyPr/>
          <a:lstStyle/>
          <a:p>
            <a:r>
              <a:rPr lang="ru-RU" dirty="0"/>
              <a:t>Медиативное соглашение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5291" y="1458798"/>
            <a:ext cx="10817351" cy="4756471"/>
          </a:xfrm>
        </p:spPr>
        <p:txBody>
          <a:bodyPr>
            <a:normAutofit/>
          </a:bodyPr>
          <a:lstStyle/>
          <a:p>
            <a:r>
              <a:rPr lang="ru-RU" dirty="0"/>
              <a:t>Медиативное соглашение заключается в письменной форме и должно содержать сведения о сторонах, предмете спора, проведенной процедуре медиации, медиаторе, а также согласованные сторонами обязательства, условия и сроки их выполнения.</a:t>
            </a:r>
          </a:p>
          <a:p>
            <a:r>
              <a:rPr lang="ru-RU" dirty="0"/>
              <a:t>Медиативное соглашение подлежит исполнению на основе принципов добровольности и добросовестности сторон.</a:t>
            </a:r>
          </a:p>
          <a:p>
            <a:r>
              <a:rPr lang="ru-RU" dirty="0"/>
              <a:t>Медиативное соглашение, достигнутое сторонами в результате процедуры медиации, проведенной после передачи спора на рассмотрение суда или третейского суда, может быть утверждено судом или третейским судом в качестве мирового соглашения.</a:t>
            </a:r>
          </a:p>
          <a:p>
            <a:r>
              <a:rPr lang="ru-RU" dirty="0"/>
              <a:t>Медиативное соглашение по возникшему из гражданских правоотношений спору, достигнутое сторонами в результате процедуры медиации, проведенной без передачи спора на рассмотрение суда или третейского суда, представляет собой гражданско-правовую сделку, направленную на установление, изменение или прекращение прав и обязанностей сторон. Защита прав, нарушенных в результате неисполнения или ненадлежащего исполнения такого медиативного соглашения, осуществляется способами, предусмотренными гражданским законодательством.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1505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сроки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Сроки проведения процедуры медиации определяются соглашением о проведении процедуры медиации. При этом медиатор и стороны должны принимать все возможные меры для того, чтобы указанная процедура была прекращена в срок не более чем в течение шестидесяти дней.</a:t>
            </a:r>
          </a:p>
          <a:p>
            <a:r>
              <a:rPr lang="ru-RU" dirty="0"/>
              <a:t>Срок проведения процедуры медиации не должен превышать сто восемьдесят дней, за исключением срока проведения процедуры медиации после передачи спора на рассмотрение суда или третейского суда, не превышающего шестидесяти дней.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93554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309" y="0"/>
            <a:ext cx="10058400" cy="1609344"/>
          </a:xfrm>
        </p:spPr>
        <p:txBody>
          <a:bodyPr/>
          <a:lstStyle/>
          <a:p>
            <a:r>
              <a:rPr lang="ru-RU" dirty="0"/>
              <a:t>Требования к медиаторам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508" y="1405790"/>
            <a:ext cx="11201665" cy="4835983"/>
          </a:xfrm>
        </p:spPr>
        <p:txBody>
          <a:bodyPr>
            <a:noAutofit/>
          </a:bodyPr>
          <a:lstStyle/>
          <a:p>
            <a:r>
              <a:rPr lang="ru-RU" dirty="0"/>
              <a:t>Деятельность медиатора может осуществляться как на профессиональной, так и на непрофессиональной основе.</a:t>
            </a:r>
          </a:p>
          <a:p>
            <a:r>
              <a:rPr lang="ru-RU" dirty="0"/>
              <a:t>Осуществлять деятельность медиатора на непрофессиональной основе могут лица, достигшие возраста восемнадцати лет, обладающие полной дееспособностью и не имеющие судимости. Деятельность медиатора не является предпринимательской деятельностью.</a:t>
            </a:r>
          </a:p>
          <a:p>
            <a:r>
              <a:rPr lang="ru-RU" dirty="0"/>
              <a:t>Лица, осуществляющие деятельность медиаторов, также вправе осуществлять любую иную не запрещенную законодательством Российской Федерации деятельность.</a:t>
            </a:r>
          </a:p>
          <a:p>
            <a:r>
              <a:rPr lang="ru-RU" dirty="0"/>
              <a:t>Медиаторами не могут быть лица, замещающие государственные должности Российской Федерации, государственные должности субъектов Российской Федерации, должности государственной гражданской службы, должности муниципальной службы, если иное не предусмотрено федеральными законам</a:t>
            </a:r>
          </a:p>
          <a:p>
            <a:r>
              <a:rPr lang="ru-RU" dirty="0"/>
              <a:t>Осуществлять деятельность медиаторов на профессиональной основе могут лица, достигшие возраста двадцати пяти лет, имеющие высшее образование и получившие дополнительное профессиональное образование по вопросам применения процедуры медиации.</a:t>
            </a:r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33806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СООТНОШЕНИЕ АРБИТРАЖА И ПРОЦЕДУРЫ МЕДИАЦИИ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Применение процедуры медиации допускается на любой стадии арбитража.</a:t>
            </a:r>
          </a:p>
          <a:p>
            <a:r>
              <a:rPr lang="ru-RU" dirty="0"/>
              <a:t>В случае принятия сторонами решения о проведении процедуры медиации любая из сторон вправе заявить третейскому суду соответствующее ходатайство. При этом стороны представляют третейскому суду соглашение о проведении процедуры медиации, заключенное в письменной форме.</a:t>
            </a:r>
          </a:p>
          <a:p>
            <a:r>
              <a:rPr lang="ru-RU" dirty="0"/>
              <a:t>В случае, если третейскому суду представлено соглашение третейский суд выносит постановление о проведении сторонами арбитража процедуры медиации.</a:t>
            </a:r>
          </a:p>
          <a:p>
            <a:r>
              <a:rPr lang="ru-RU" dirty="0"/>
              <a:t>Медиативное соглашение, заключенное сторонами арбитража в письменной форме по результатам проведения процедуры медиации в отношении спора, который находится на разрешении в арбитраже, может быть утверждено третейским судом в качестве арбитражного решения на согласованных условиях по просьбе всех сторон арбитража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7219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Третейский суд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Нормативная база: Федеральный закон от 29.12.2015 N 382-ФЗ «Об арбитраже (третейском разбирательстве) в Российской Федерации»</a:t>
            </a:r>
          </a:p>
          <a:p>
            <a:endParaRPr lang="ru-RU" sz="2800" dirty="0"/>
          </a:p>
          <a:p>
            <a:r>
              <a:rPr lang="ru-RU" sz="2400" dirty="0"/>
              <a:t>Цели создания:</a:t>
            </a:r>
          </a:p>
          <a:p>
            <a:pPr marL="457200" indent="-457200">
              <a:buAutoNum type="arabicParenR"/>
            </a:pPr>
            <a:r>
              <a:rPr lang="ru-RU" sz="2400" dirty="0"/>
              <a:t>Упрощение разрешения споров между юридическими лицами и (или) гражданами;</a:t>
            </a:r>
          </a:p>
          <a:p>
            <a:pPr marL="457200" indent="-457200">
              <a:buAutoNum type="arabicParenR"/>
            </a:pPr>
            <a:r>
              <a:rPr lang="ru-RU" sz="2400" dirty="0"/>
              <a:t>Альтернативность разрешения споров (не только через суд);</a:t>
            </a:r>
          </a:p>
          <a:p>
            <a:pPr marL="457200" indent="-457200">
              <a:buAutoNum type="arabicParenR"/>
            </a:pPr>
            <a:r>
              <a:rPr lang="ru-RU" sz="2400" dirty="0"/>
              <a:t>Институт гражданского общества.</a:t>
            </a:r>
          </a:p>
        </p:txBody>
      </p:sp>
    </p:spTree>
    <p:extLst>
      <p:ext uri="{BB962C8B-B14F-4D97-AF65-F5344CB8AC3E}">
        <p14:creationId xmlns:p14="http://schemas.microsoft.com/office/powerpoint/2010/main" val="3680961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8299439" cy="920098"/>
          </a:xfrm>
        </p:spPr>
        <p:txBody>
          <a:bodyPr/>
          <a:lstStyle/>
          <a:p>
            <a:r>
              <a:rPr lang="ru-RU" dirty="0"/>
              <a:t>Основные термины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082" y="1722783"/>
            <a:ext cx="10459543" cy="4767470"/>
          </a:xfrm>
        </p:spPr>
        <p:txBody>
          <a:bodyPr>
            <a:normAutofit/>
          </a:bodyPr>
          <a:lstStyle/>
          <a:p>
            <a:r>
              <a:rPr lang="ru-RU" sz="2400" dirty="0"/>
              <a:t>арбитраж (третейское разбирательство) - процесс разрешения спора третейским судом и принятия решения третейским судом (арбитражного решения)</a:t>
            </a:r>
          </a:p>
          <a:p>
            <a:r>
              <a:rPr lang="ru-RU" sz="2400" dirty="0"/>
              <a:t>арбитр (третейский судья) - физическое лицо, избранное сторонами или избранное (назначенное) в согласованном сторонами или установленном федеральным законом порядке для разрешения спора третейским судом. Деятельность арбитров в рамках арбитража (третейского разбирательства) не является предпринимательской</a:t>
            </a:r>
          </a:p>
          <a:p>
            <a:r>
              <a:rPr lang="ru-RU" sz="2400" dirty="0"/>
              <a:t>третейский суд - единоличный арбитр или коллегия арбитров</a:t>
            </a:r>
          </a:p>
          <a:p>
            <a:endParaRPr lang="ru-RU" sz="2400" dirty="0"/>
          </a:p>
          <a:p>
            <a:r>
              <a:rPr lang="ru-RU" sz="2400" dirty="0"/>
              <a:t>ТРЕТЕЙСКИЙ СУД = АРБИТРАЖ = ТРЕТЕЙСКОЕ РАЗБИРАТЕЛЬСТВО</a:t>
            </a:r>
          </a:p>
        </p:txBody>
      </p:sp>
    </p:spTree>
    <p:extLst>
      <p:ext uri="{BB962C8B-B14F-4D97-AF65-F5344CB8AC3E}">
        <p14:creationId xmlns:p14="http://schemas.microsoft.com/office/powerpoint/2010/main" val="3712585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61" y="0"/>
            <a:ext cx="10058400" cy="1609344"/>
          </a:xfrm>
        </p:spPr>
        <p:txBody>
          <a:bodyPr/>
          <a:lstStyle/>
          <a:p>
            <a:r>
              <a:rPr lang="ru-RU" dirty="0"/>
              <a:t>РАССМАТРИВАЕМЫЕ ДЕЛА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6508" y="1326278"/>
            <a:ext cx="11519717" cy="5531722"/>
          </a:xfrm>
        </p:spPr>
        <p:txBody>
          <a:bodyPr>
            <a:normAutofit/>
          </a:bodyPr>
          <a:lstStyle/>
          <a:p>
            <a:r>
              <a:rPr lang="ru-RU" sz="2400" dirty="0"/>
              <a:t>Общее правило – все споры, возникающие из гражданско-правовых отношений.</a:t>
            </a:r>
          </a:p>
          <a:p>
            <a:r>
              <a:rPr lang="ru-RU" sz="2400" dirty="0"/>
              <a:t>Исключения: </a:t>
            </a:r>
          </a:p>
          <a:p>
            <a:pPr lvl="1"/>
            <a:r>
              <a:rPr lang="ru-RU" sz="2000" dirty="0"/>
              <a:t>дела особого производства (по ст. 262 ГПК РФ)</a:t>
            </a:r>
          </a:p>
          <a:p>
            <a:pPr lvl="1"/>
            <a:r>
              <a:rPr lang="ru-RU" sz="2000" dirty="0"/>
              <a:t>споры, возникающие из семейных отношений (кроме дел о разделе между супругами совместно нажитого имущества)</a:t>
            </a:r>
          </a:p>
          <a:p>
            <a:pPr lvl="1"/>
            <a:r>
              <a:rPr lang="ru-RU" sz="2000" dirty="0"/>
              <a:t>споры, возникающие из трудовых отношений</a:t>
            </a:r>
          </a:p>
          <a:p>
            <a:pPr lvl="1"/>
            <a:r>
              <a:rPr lang="ru-RU" sz="2000" dirty="0"/>
              <a:t>споры, возникающие из наследственных отношений</a:t>
            </a:r>
          </a:p>
          <a:p>
            <a:pPr lvl="1"/>
            <a:r>
              <a:rPr lang="ru-RU" sz="2000" dirty="0"/>
              <a:t>споры о приватизации государственного и муниципального имущества</a:t>
            </a:r>
          </a:p>
          <a:p>
            <a:pPr lvl="1"/>
            <a:r>
              <a:rPr lang="ru-RU" sz="2000" dirty="0"/>
              <a:t>споры о государственных закупках</a:t>
            </a:r>
          </a:p>
          <a:p>
            <a:pPr lvl="1"/>
            <a:r>
              <a:rPr lang="ru-RU" sz="2000" dirty="0"/>
              <a:t>споры о возмещении вреда, причиненного жизни и здоровью</a:t>
            </a:r>
          </a:p>
          <a:p>
            <a:pPr lvl="1"/>
            <a:r>
              <a:rPr lang="ru-RU" sz="2000" dirty="0"/>
              <a:t>споры о выселении граждан из жилых помещений; </a:t>
            </a:r>
          </a:p>
          <a:p>
            <a:pPr lvl="1"/>
            <a:r>
              <a:rPr lang="ru-RU" sz="2000" dirty="0"/>
              <a:t>споры, возникающие из отношений, связанных с возмещением вреда, причиненного окружающей среде;</a:t>
            </a:r>
          </a:p>
          <a:p>
            <a:pPr lvl="1"/>
            <a:r>
              <a:rPr lang="ru-RU" sz="2000" dirty="0"/>
              <a:t>иные споры в случаях, прямо предусмотренных федеральным законом.</a:t>
            </a:r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57904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8300" y="232841"/>
            <a:ext cx="10058400" cy="1609344"/>
          </a:xfrm>
        </p:spPr>
        <p:txBody>
          <a:bodyPr>
            <a:normAutofit/>
          </a:bodyPr>
          <a:lstStyle/>
          <a:p>
            <a:r>
              <a:rPr lang="ru-RU" sz="4000" dirty="0"/>
              <a:t>Условия рассмотрения спора в третейском суде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9274" y="1842185"/>
            <a:ext cx="11082396" cy="473076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АРБИТРАЖНОЕ СОГЛАШЕНИЕ – соглашение сторон о передаче в арбитраж всех или определенных споров, которые возникли или могут возникнуть между ними в связи с каким-либо конкретным правоотношением, независимо от того, носило такое правоотношение договорный характер или нет. </a:t>
            </a:r>
          </a:p>
          <a:p>
            <a:r>
              <a:rPr lang="ru-RU" dirty="0"/>
              <a:t>ВИД: Арбитражное соглашение может быть заключено в виде арбитражной оговорки в договоре или в виде отдельного соглашения.</a:t>
            </a:r>
          </a:p>
          <a:p>
            <a:r>
              <a:rPr lang="ru-RU" dirty="0"/>
              <a:t>ФОРМА: письменная</a:t>
            </a:r>
          </a:p>
          <a:p>
            <a:r>
              <a:rPr lang="ru-RU" dirty="0"/>
              <a:t>СЧИТАЕТСЯ ЗАКЛЮЧЕННЫМ: если оно заключено в том числе путем обмена письмами, телеграммами, телексами, телефаксами и иными документами, включая электронные документы, передаваемые по каналам связи, позволяющим достоверно установить, что документ исходит от другой стороны, , если оно заключается путем обмена процессуальными документами (в том числе исковым заявлением и отзывом на исковое заявление), в которых одна из сторон заявляет о наличии соглашения, а другая против этого не возражает.</a:t>
            </a:r>
          </a:p>
          <a:p>
            <a:r>
              <a:rPr lang="ru-RU" dirty="0"/>
              <a:t>Ссылка в договоре на документ, содержащий АРБИТРАЖНУЮ ОГОВОРКУ, представляет собой арбитражное соглашение, заключенное в письменной форме, при условии, что указанная ссылка позволяет считать такую оговорку частью договора.</a:t>
            </a:r>
          </a:p>
          <a:p>
            <a:r>
              <a:rPr lang="ru-RU" dirty="0"/>
              <a:t>ВАЖНО Принятие арбитражного решения о том, что договор недействителен, само по себе не влечет недействительность арбитражного соглашения.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251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ПОРЯДОК ОБРАЩЕНИЯ В ТРЕТЕЙСКИЙ СУД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15171493"/>
              </p:ext>
            </p:extLst>
          </p:nvPr>
        </p:nvGraphicFramePr>
        <p:xfrm>
          <a:off x="387361" y="993913"/>
          <a:ext cx="11423373" cy="5771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2784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СОСТАВ ТРЕТЕЙСКОГО СУДА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Если стороны арбитража не определят число арбитров, назначаются три арбитра.</a:t>
            </a:r>
          </a:p>
          <a:p>
            <a:r>
              <a:rPr lang="ru-RU" dirty="0"/>
              <a:t>Ни одно лицо не может быть лишено права выступать в качестве арбитра по причине его гражданства, если стороны арбитража не договорились об ином. </a:t>
            </a:r>
          </a:p>
          <a:p>
            <a:r>
              <a:rPr lang="ru-RU" dirty="0"/>
              <a:t>Стороны арбитража вправе договориться о дополнительных требованиях, предъявляемых к арбитрам, включая требования к их квалификации, или о разрешении спора конкретным арбитром или арбитрами.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509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ТРЕБОВАНИЯ К АРБИТРУ (ТРЕТЕЙСКОМУ СУДЬЕ)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1061" y="2093975"/>
            <a:ext cx="11357113" cy="435983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Арбитр должен соответствовать одному из следующих требований:</a:t>
            </a:r>
          </a:p>
          <a:p>
            <a:pPr marL="0" indent="0" algn="just">
              <a:buNone/>
            </a:pPr>
            <a:r>
              <a:rPr lang="ru-RU" dirty="0"/>
              <a:t>1) иметь высшее юридическое образование, подтвержденное выданным на территории Российской Федерации дипломом установленного образца;</a:t>
            </a:r>
          </a:p>
          <a:p>
            <a:pPr marL="0" indent="0" algn="just">
              <a:buNone/>
            </a:pPr>
            <a:r>
              <a:rPr lang="ru-RU" dirty="0"/>
              <a:t>2) иметь высшее юридическое образование, подтвержденное документами иностранных государств, признаваемыми на территории Российской Федерации.</a:t>
            </a:r>
          </a:p>
          <a:p>
            <a:pPr algn="just"/>
            <a:r>
              <a:rPr lang="ru-RU" dirty="0"/>
              <a:t>Арбитром не может быть лицо, не достигшее возраста двадцати пяти лет, недееспособное лицо или лицо, дееспособность которого ограничена.</a:t>
            </a:r>
          </a:p>
          <a:p>
            <a:pPr algn="just"/>
            <a:r>
              <a:rPr lang="ru-RU" dirty="0"/>
              <a:t>Арбитром не может быть физическое лицо, имеющее неснятую или непогашенную судимость.</a:t>
            </a:r>
          </a:p>
          <a:p>
            <a:pPr algn="just"/>
            <a:r>
              <a:rPr lang="ru-RU" dirty="0"/>
              <a:t>Арбитром не может быть физическое лицо, полномочия которого в качестве судьи, адвоката, нотариуса, следователя, прокурора или другого сотрудника правоохранительных органов были прекращены в Российской Федерации в установленном федеральным законом порядке за совершение проступков, несовместимых с его профессиональной деятельностью.</a:t>
            </a:r>
          </a:p>
          <a:p>
            <a:pPr algn="just"/>
            <a:r>
              <a:rPr lang="ru-RU" dirty="0"/>
              <a:t>Арбитром не может быть физическое лицо, которое в соответствии с его статусом, определенным федеральным законом, не может быть избрано (назначено) арбитром.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548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ПРИНЦИПЫ АРБИТРАЖА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6228" y="1828799"/>
            <a:ext cx="10465639" cy="446267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ru-RU" sz="2200" dirty="0"/>
              <a:t>Арбитраж осуществляется на основе принципов независимости и беспристрастности арбитров, диспозитивности, состязательности сторон и равного отношения к сторонам.</a:t>
            </a:r>
          </a:p>
          <a:p>
            <a:pPr>
              <a:lnSpc>
                <a:spcPct val="150000"/>
              </a:lnSpc>
            </a:pPr>
            <a:r>
              <a:rPr lang="ru-RU" sz="2200" dirty="0"/>
              <a:t>В арбитражном соглашении, предусматривающем администрирование арбитража постоянно действующим арбитражным учреждением, стороны своим прямым соглашением могут предусмотреть, что арбитражное решение является для сторон окончательным. Окончательное арбитражное решение не подлежит отмене. Если в арбитражном соглашении не предусмотрено, что арбитражное решение является окончательным, такое решение может быть отменено по основаниям, установленным процессуальным законодательством Российской Федерации.</a:t>
            </a:r>
          </a:p>
          <a:p>
            <a:pPr>
              <a:lnSpc>
                <a:spcPct val="150000"/>
              </a:lnSpc>
            </a:pP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926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59</TotalTime>
  <Words>1812</Words>
  <Application>Microsoft Office PowerPoint</Application>
  <PresentationFormat>Широкоэкранный</PresentationFormat>
  <Paragraphs>104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Cambria</vt:lpstr>
      <vt:lpstr>Rockwell</vt:lpstr>
      <vt:lpstr>Rockwell Condensed</vt:lpstr>
      <vt:lpstr>Wingdings</vt:lpstr>
      <vt:lpstr>Дерево</vt:lpstr>
      <vt:lpstr>Третейский суд. медиация</vt:lpstr>
      <vt:lpstr>Третейский суд</vt:lpstr>
      <vt:lpstr>Основные термины</vt:lpstr>
      <vt:lpstr>РАССМАТРИВАЕМЫЕ ДЕЛА</vt:lpstr>
      <vt:lpstr>Условия рассмотрения спора в третейском суде</vt:lpstr>
      <vt:lpstr>ПОРЯДОК ОБРАЩЕНИЯ В ТРЕТЕЙСКИЙ СУД</vt:lpstr>
      <vt:lpstr>СОСТАВ ТРЕТЕЙСКОГО СУДА</vt:lpstr>
      <vt:lpstr>ТРЕБОВАНИЯ К АРБИТРУ (ТРЕТЕЙСКОМУ СУДЬЕ)</vt:lpstr>
      <vt:lpstr>ПРИНЦИПЫ АРБИТРАЖА</vt:lpstr>
      <vt:lpstr>ПРЕКРАЩЕНИЕ АРБИТРАЖА</vt:lpstr>
      <vt:lpstr>Оспаривание решения арбитража</vt:lpstr>
      <vt:lpstr>Исполнение решения третейского суда</vt:lpstr>
      <vt:lpstr>медиация</vt:lpstr>
      <vt:lpstr>Основные понятия</vt:lpstr>
      <vt:lpstr>Условия применения процедуры медиации</vt:lpstr>
      <vt:lpstr>Медиативное соглашение</vt:lpstr>
      <vt:lpstr>сроки</vt:lpstr>
      <vt:lpstr>Требования к медиаторам</vt:lpstr>
      <vt:lpstr>СООТНОШЕНИЕ АРБИТРАЖА И ПРОЦЕДУРЫ МЕДИАЦИИ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Третейский суд. медиация</dc:title>
  <dc:creator>Дарья Ивашко</dc:creator>
  <cp:lastModifiedBy>Admin</cp:lastModifiedBy>
  <cp:revision>7</cp:revision>
  <dcterms:created xsi:type="dcterms:W3CDTF">2016-11-25T18:36:35Z</dcterms:created>
  <dcterms:modified xsi:type="dcterms:W3CDTF">2023-07-10T14:31:55Z</dcterms:modified>
</cp:coreProperties>
</file>