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anchor="b"/>
          <a:lstStyle/>
          <a:p>
            <a:pPr algn="ctr"/>
            <a:r>
              <a:rPr lang="ru-RU" dirty="0"/>
              <a:t>Медиация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352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Нормативно-правовая база медиации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Федеральный закон от 27.07.2010 N 193-ФЗ (ред. от 23.07.2013) «Об альтернативной процедуре урегулирования споров с участием посредника (процедуре медиации)»</a:t>
            </a:r>
          </a:p>
          <a:p>
            <a:r>
              <a:rPr lang="ru-RU" dirty="0" smtClean="0"/>
              <a:t>Приказ Министерства образования и науки Российской Федерации (</a:t>
            </a:r>
            <a:r>
              <a:rPr lang="ru-RU" dirty="0" err="1" smtClean="0"/>
              <a:t>Минобрнауки</a:t>
            </a:r>
            <a:r>
              <a:rPr lang="ru-RU" dirty="0" smtClean="0"/>
              <a:t> России) от 14 февраля 2011 г. N 187 г. Москва «Об утверждении программы подготовки медиаторов»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Кодекс поведения медиаторов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Европейский Кодекс Поведения Медиаторов</a:t>
            </a:r>
            <a:r>
              <a:rPr lang="ru-RU" dirty="0" smtClean="0"/>
              <a:t> (</a:t>
            </a:r>
            <a:r>
              <a:rPr lang="ru-RU" i="1" dirty="0" smtClean="0"/>
              <a:t>англ. </a:t>
            </a:r>
            <a:r>
              <a:rPr lang="ru-RU" i="1" dirty="0" err="1" smtClean="0"/>
              <a:t>European</a:t>
            </a:r>
            <a:r>
              <a:rPr lang="ru-RU" i="1" dirty="0" smtClean="0"/>
              <a:t> </a:t>
            </a:r>
            <a:r>
              <a:rPr lang="ru-RU" i="1" dirty="0" err="1" smtClean="0"/>
              <a:t>Code</a:t>
            </a:r>
            <a:r>
              <a:rPr lang="ru-RU" i="1" dirty="0" smtClean="0"/>
              <a:t> </a:t>
            </a:r>
            <a:r>
              <a:rPr lang="ru-RU" i="1" dirty="0" err="1" smtClean="0"/>
              <a:t>of</a:t>
            </a:r>
            <a:r>
              <a:rPr lang="ru-RU" i="1" dirty="0" smtClean="0"/>
              <a:t> </a:t>
            </a:r>
            <a:r>
              <a:rPr lang="ru-RU" i="1" dirty="0" err="1" smtClean="0"/>
              <a:t>Conduct</a:t>
            </a:r>
            <a:r>
              <a:rPr lang="ru-RU" i="1" dirty="0" smtClean="0"/>
              <a:t> </a:t>
            </a:r>
            <a:r>
              <a:rPr lang="ru-RU" i="1" dirty="0" err="1" smtClean="0"/>
              <a:t>for</a:t>
            </a:r>
            <a:r>
              <a:rPr lang="ru-RU" i="1" dirty="0" smtClean="0"/>
              <a:t> </a:t>
            </a:r>
            <a:r>
              <a:rPr lang="ru-RU" i="1" dirty="0" err="1" smtClean="0"/>
              <a:t>Mediators</a:t>
            </a:r>
            <a:r>
              <a:rPr lang="ru-RU" dirty="0" smtClean="0"/>
              <a:t>) — свод этических правил посредников, разработанный группой профессиональных медиаторов при поддержке Европейской комиссии.</a:t>
            </a:r>
          </a:p>
          <a:p>
            <a:r>
              <a:rPr lang="ru-RU" dirty="0" smtClean="0"/>
              <a:t>Принят 2 июля 2004 года на конференции Европейской Комиссии в Брюсселе, и одобрен профессиональными посредниками и лицами, интересующимися вопросами медиации.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Зарубежный опыт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Медиация в США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Экспериментальные программы медиации с использованием добровольцев-медиаторов начались в США в начале 1970-х в нескольких крупных городах.</a:t>
            </a:r>
          </a:p>
          <a:p>
            <a:r>
              <a:rPr lang="ru-RU" dirty="0" smtClean="0"/>
              <a:t>Судебная практика США ориентирована на то, чтобы большинство споров разрешалось добровольно до суда, а судья может прервать суд и посоветовать сторонам поработать с медиатором.</a:t>
            </a:r>
          </a:p>
          <a:p>
            <a:r>
              <a:rPr lang="ru-RU" dirty="0" smtClean="0"/>
              <a:t>Существует «Ежеквартальный журнал по медиации»</a:t>
            </a:r>
          </a:p>
          <a:p>
            <a:r>
              <a:rPr lang="ru-RU" dirty="0" smtClean="0"/>
              <a:t>Национальный институт разрешения диспутов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Медиация в Европе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Три типа правового регулирования медиации в Европе:</a:t>
            </a:r>
          </a:p>
          <a:p>
            <a:r>
              <a:rPr lang="ru-RU" dirty="0" smtClean="0"/>
              <a:t>медиация закреплена в законах о ювенальной юстиции. Подобное существует в Каталонии (Испания), Англии и Уэльсе, Финляндии, Германии, Ирландии и Польше.</a:t>
            </a:r>
          </a:p>
          <a:p>
            <a:r>
              <a:rPr lang="ru-RU" dirty="0" smtClean="0"/>
              <a:t>медиация в отношении взрослых правонарушителей может регулироваться положениями уголовно-процессуальных кодексов (Австрия, Бельгия, Финляндия, Франция, Германия, Польша, Словения) и/или путём отдельных положений в уголовных кодексах (Финляндия, германия, Польша). </a:t>
            </a:r>
          </a:p>
          <a:p>
            <a:r>
              <a:rPr lang="ru-RU" dirty="0" smtClean="0"/>
              <a:t>медиация может регулироваться автономным «законом о медиации», в котором в деталях устанавливаются организация и процесс медиации.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Медиация в Европе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Рамочное решение Совета Европейского Союза от 15 марта 2001 о положении правонарушителей в уголовном процессе</a:t>
            </a:r>
          </a:p>
          <a:p>
            <a:r>
              <a:rPr lang="ru-RU" dirty="0" smtClean="0"/>
              <a:t>Статья 6.2. Европейской Конвенции по правам человека</a:t>
            </a:r>
          </a:p>
          <a:p>
            <a:r>
              <a:rPr lang="ru-RU" dirty="0" smtClean="0"/>
              <a:t>В соответствии с параграфом 14 рекомендации: «основные факты дела должны обычно признаваться обеими сторонами в качестве основы медиации. Участие в медиации не должно использоваться в качестве доказательства или признания вины в последующем судебном процессе».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Медиация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одна из технологий альтернативного урегулирования споров с участием третьей нейтральной, беспристрастной, не заинтересованной в данном конфликте стороны — медиатора, который помогает сторонам выработать определённое соглашение по спору, при этом стороны полностью контролируют процесс принятия решения по урегулированию спора и условия его разрешения.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47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Медиатор (посредник)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человек или группа людей, которые, являясь третьей нейтральной, независимой стороной, не заинтересованной в данном конфликте, помогают конфликтующим разрешить имеющийся спор.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Фасилитатор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отвечает за организацию переговоров (следит за соблюдением регламента и структурой процесса), содействует сторонам при их проведении.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и техники медиации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09654" y="1928802"/>
            <a:ext cx="10215634" cy="4286280"/>
          </a:xfrm>
        </p:spPr>
        <p:txBody>
          <a:bodyPr>
            <a:normAutofit/>
          </a:bodyPr>
          <a:lstStyle/>
          <a:p>
            <a:r>
              <a:rPr lang="ru-RU" b="1" dirty="0" smtClean="0"/>
              <a:t>Медиация, ориентированная на решение проблем</a:t>
            </a:r>
            <a:r>
              <a:rPr lang="ru-RU" dirty="0" smtClean="0"/>
              <a:t> (</a:t>
            </a:r>
            <a:r>
              <a:rPr lang="ru-RU" dirty="0" err="1" smtClean="0"/>
              <a:t>problem-solving</a:t>
            </a:r>
            <a:r>
              <a:rPr lang="ru-RU" dirty="0" smtClean="0"/>
              <a:t> </a:t>
            </a:r>
            <a:r>
              <a:rPr lang="ru-RU" dirty="0" err="1" smtClean="0"/>
              <a:t>or</a:t>
            </a:r>
            <a:r>
              <a:rPr lang="ru-RU" dirty="0" smtClean="0"/>
              <a:t> </a:t>
            </a:r>
            <a:r>
              <a:rPr lang="ru-RU" dirty="0" err="1" smtClean="0"/>
              <a:t>settlement-directed</a:t>
            </a:r>
            <a:r>
              <a:rPr lang="ru-RU" dirty="0" smtClean="0"/>
              <a:t> </a:t>
            </a:r>
            <a:r>
              <a:rPr lang="ru-RU" dirty="0" err="1" smtClean="0"/>
              <a:t>approach</a:t>
            </a:r>
            <a:r>
              <a:rPr lang="ru-RU" dirty="0" smtClean="0"/>
              <a:t>)</a:t>
            </a:r>
          </a:p>
          <a:p>
            <a:r>
              <a:rPr lang="ru-RU" b="1" dirty="0" err="1" smtClean="0"/>
              <a:t>Трансформативная</a:t>
            </a:r>
            <a:r>
              <a:rPr lang="ru-RU" b="1" dirty="0" smtClean="0"/>
              <a:t> медиация</a:t>
            </a:r>
            <a:r>
              <a:rPr lang="ru-RU" dirty="0" smtClean="0"/>
              <a:t> (</a:t>
            </a:r>
            <a:r>
              <a:rPr lang="ru-RU" dirty="0" err="1" smtClean="0"/>
              <a:t>transformative</a:t>
            </a:r>
            <a:r>
              <a:rPr lang="ru-RU" dirty="0" smtClean="0"/>
              <a:t> </a:t>
            </a:r>
            <a:r>
              <a:rPr lang="ru-RU" dirty="0" err="1" smtClean="0"/>
              <a:t>approach</a:t>
            </a:r>
            <a:r>
              <a:rPr lang="ru-RU" dirty="0" smtClean="0"/>
              <a:t>)</a:t>
            </a:r>
          </a:p>
          <a:p>
            <a:r>
              <a:rPr lang="ru-RU" b="1" dirty="0" err="1" smtClean="0"/>
              <a:t>Нарративная</a:t>
            </a:r>
            <a:r>
              <a:rPr lang="ru-RU" b="1" dirty="0" smtClean="0"/>
              <a:t> медиация</a:t>
            </a:r>
            <a:r>
              <a:rPr lang="ru-RU" dirty="0" smtClean="0"/>
              <a:t> (</a:t>
            </a:r>
            <a:r>
              <a:rPr lang="ru-RU" dirty="0" err="1" smtClean="0"/>
              <a:t>narrative</a:t>
            </a:r>
            <a:r>
              <a:rPr lang="ru-RU" dirty="0" smtClean="0"/>
              <a:t> </a:t>
            </a:r>
            <a:r>
              <a:rPr lang="ru-RU" dirty="0" err="1" smtClean="0"/>
              <a:t>approach</a:t>
            </a:r>
            <a:r>
              <a:rPr lang="ru-RU" dirty="0" smtClean="0"/>
              <a:t>)</a:t>
            </a:r>
          </a:p>
          <a:p>
            <a:r>
              <a:rPr lang="ru-RU" b="1" dirty="0" err="1" smtClean="0"/>
              <a:t>Экосистемная</a:t>
            </a:r>
            <a:r>
              <a:rPr lang="ru-RU" b="1" dirty="0" smtClean="0"/>
              <a:t> или семейно-ориентированная медиация</a:t>
            </a:r>
            <a:r>
              <a:rPr lang="ru-RU" dirty="0" smtClean="0"/>
              <a:t> (</a:t>
            </a:r>
            <a:r>
              <a:rPr lang="ru-RU" dirty="0" err="1" smtClean="0"/>
              <a:t>ecosystemic</a:t>
            </a:r>
            <a:r>
              <a:rPr lang="ru-RU" dirty="0" smtClean="0"/>
              <a:t> </a:t>
            </a:r>
            <a:r>
              <a:rPr lang="ru-RU" dirty="0" err="1" smtClean="0"/>
              <a:t>or</a:t>
            </a:r>
            <a:r>
              <a:rPr lang="ru-RU" dirty="0" smtClean="0"/>
              <a:t> </a:t>
            </a:r>
            <a:r>
              <a:rPr lang="ru-RU" dirty="0" err="1" smtClean="0"/>
              <a:t>family-focused</a:t>
            </a:r>
            <a:r>
              <a:rPr lang="ru-RU" dirty="0" smtClean="0"/>
              <a:t> </a:t>
            </a:r>
            <a:r>
              <a:rPr lang="ru-RU" dirty="0" err="1" smtClean="0"/>
              <a:t>approach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Медиация, основанная на понимании</a:t>
            </a:r>
            <a:r>
              <a:rPr lang="ru-RU" dirty="0" smtClean="0"/>
              <a:t> (</a:t>
            </a:r>
            <a:r>
              <a:rPr lang="ru-RU" dirty="0" err="1" smtClean="0"/>
              <a:t>understanding-based</a:t>
            </a:r>
            <a:r>
              <a:rPr lang="ru-RU" dirty="0" smtClean="0"/>
              <a:t> </a:t>
            </a:r>
            <a:r>
              <a:rPr lang="ru-RU" dirty="0" err="1" smtClean="0"/>
              <a:t>approach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Восстановительная медиация</a:t>
            </a:r>
            <a:r>
              <a:rPr lang="ru-RU" dirty="0" smtClean="0"/>
              <a:t> (</a:t>
            </a:r>
            <a:r>
              <a:rPr lang="ru-RU" dirty="0" err="1" smtClean="0"/>
              <a:t>restorative</a:t>
            </a:r>
            <a:r>
              <a:rPr lang="ru-RU" dirty="0" smtClean="0"/>
              <a:t> </a:t>
            </a:r>
            <a:r>
              <a:rPr lang="ru-RU" dirty="0" err="1" smtClean="0"/>
              <a:t>mediation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Оценочная медиация</a:t>
            </a:r>
            <a:r>
              <a:rPr lang="ru-RU" dirty="0" smtClean="0"/>
              <a:t> (</a:t>
            </a:r>
            <a:r>
              <a:rPr lang="ru-RU" dirty="0" err="1" smtClean="0"/>
              <a:t>evaluative</a:t>
            </a:r>
            <a:r>
              <a:rPr lang="ru-RU" dirty="0" smtClean="0"/>
              <a:t> </a:t>
            </a:r>
            <a:r>
              <a:rPr lang="ru-RU" dirty="0" err="1" smtClean="0"/>
              <a:t>approach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Онлайновая медиация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Медиация с помощью </a:t>
            </a:r>
            <a:r>
              <a:rPr lang="ru-RU" dirty="0" err="1" smtClean="0"/>
              <a:t>Интернет-технологий</a:t>
            </a:r>
            <a:endParaRPr lang="ru-RU" dirty="0" smtClean="0"/>
          </a:p>
          <a:p>
            <a:r>
              <a:rPr lang="ru-RU" dirty="0" smtClean="0"/>
              <a:t>Расширяет возможности медиаторов в спорах между лицами и организациями, которые удалены друг от друга </a:t>
            </a:r>
          </a:p>
          <a:p>
            <a:r>
              <a:rPr lang="ru-RU" dirty="0" smtClean="0"/>
              <a:t>Используется в ситуациях, где значимость спора не оправдывает стоимость личного присутствия медиатора</a:t>
            </a:r>
          </a:p>
          <a:p>
            <a:r>
              <a:rPr lang="ru-RU" dirty="0" smtClean="0"/>
              <a:t>Используется в качестве предварительной фазы основного процесса медиации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Области применения медиации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Меж- и внутрикорпоративные споры;</a:t>
            </a:r>
          </a:p>
          <a:p>
            <a:r>
              <a:rPr lang="ru-RU" dirty="0" smtClean="0"/>
              <a:t>Споры в банковской и страховой сфере;</a:t>
            </a:r>
          </a:p>
          <a:p>
            <a:r>
              <a:rPr lang="ru-RU" dirty="0" smtClean="0"/>
              <a:t>Сопровождение проектов, реализация которых затрагивает интересы многих сторон;</a:t>
            </a:r>
          </a:p>
          <a:p>
            <a:r>
              <a:rPr lang="ru-RU" dirty="0" smtClean="0"/>
              <a:t>Конфликты на работе;</a:t>
            </a:r>
          </a:p>
          <a:p>
            <a:r>
              <a:rPr lang="ru-RU" dirty="0" smtClean="0"/>
              <a:t>Семейные споры;</a:t>
            </a:r>
          </a:p>
          <a:p>
            <a:r>
              <a:rPr lang="ru-RU" dirty="0" smtClean="0"/>
              <a:t>Споры, связанные с авторским правом и интеллектуальной собственностью;</a:t>
            </a:r>
          </a:p>
          <a:p>
            <a:r>
              <a:rPr lang="ru-RU" dirty="0" smtClean="0"/>
              <a:t>Медиация в образовании;</a:t>
            </a:r>
          </a:p>
          <a:p>
            <a:r>
              <a:rPr lang="ru-RU" dirty="0" smtClean="0"/>
              <a:t>Межкультурные конфликты, и многое другое.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Медиация и другие согласительные процедуры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«Согласительная процедура» — «зонтичный» термин, охватывающий все виды посредничества и содействия в альтернативном урегулировании споров(конфликтов), к которым обычно относят Переговоры, Медиацию, </a:t>
            </a:r>
            <a:r>
              <a:rPr lang="ru-RU" dirty="0" err="1" smtClean="0"/>
              <a:t>Collaborative</a:t>
            </a:r>
            <a:r>
              <a:rPr lang="ru-RU" dirty="0" smtClean="0"/>
              <a:t> </a:t>
            </a:r>
            <a:r>
              <a:rPr lang="ru-RU" dirty="0" err="1" smtClean="0"/>
              <a:t>law</a:t>
            </a:r>
            <a:r>
              <a:rPr lang="ru-RU" dirty="0" smtClean="0"/>
              <a:t> (решение споров через сотрудничество) и Третейский суд.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различия между работой медиаторов и консультантов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38081" y="1928802"/>
          <a:ext cx="11715834" cy="4316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57917"/>
                <a:gridCol w="5857917"/>
              </a:tblGrid>
              <a:tr h="408090">
                <a:tc>
                  <a:txBody>
                    <a:bodyPr/>
                    <a:lstStyle/>
                    <a:p>
                      <a:r>
                        <a:rPr lang="ru-RU" dirty="0" smtClean="0"/>
                        <a:t>Медиатор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Консультант (Советник)</a:t>
                      </a:r>
                      <a:endParaRPr lang="ru-RU" dirty="0"/>
                    </a:p>
                  </a:txBody>
                  <a:tcPr/>
                </a:tc>
              </a:tr>
              <a:tr h="66348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ориентирован на достижение чётких соглашений между участниками спора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больше нацелен на то, чтобы стороны конфликта лучше осознали своё поведение</a:t>
                      </a:r>
                      <a:endParaRPr lang="ru-RU" dirty="0"/>
                    </a:p>
                  </a:txBody>
                  <a:tcPr/>
                </a:tc>
              </a:tr>
              <a:tr h="684725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сосредоточен на том, как люди хотели бы видеть будущее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может счесть необходимым исследовать прошлое</a:t>
                      </a:r>
                      <a:endParaRPr lang="ru-RU" dirty="0"/>
                    </a:p>
                  </a:txBody>
                  <a:tcPr/>
                </a:tc>
              </a:tr>
              <a:tr h="40809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стремится открыто влиять на участников или результат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имеет некоторое намерение повлиять на стороны в принятии решений или рассмотрении части вопросов</a:t>
                      </a:r>
                      <a:endParaRPr lang="ru-RU" dirty="0"/>
                    </a:p>
                  </a:txBody>
                  <a:tcPr/>
                </a:tc>
              </a:tr>
              <a:tr h="40809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организует переговоры между сторонами лицом к лицу, и лично присутствует при этом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не обязательно видеть обе стороны одновременно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809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обязан быть нейтральным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может помогать более активно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809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требует от обеих сторон готовности к переговорам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могут работать с одной из сторон, даже если вторая сторона не готова или не желает этого.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560</Words>
  <Application>Microsoft Office PowerPoint</Application>
  <PresentationFormat>Широкоэкранный</PresentationFormat>
  <Paragraphs>68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Gill Sans MT</vt:lpstr>
      <vt:lpstr>Галерея</vt:lpstr>
      <vt:lpstr>Медиация</vt:lpstr>
      <vt:lpstr>Медиация</vt:lpstr>
      <vt:lpstr>Медиатор (посредник) </vt:lpstr>
      <vt:lpstr>Фасилитатор</vt:lpstr>
      <vt:lpstr>Виды и техники медиации</vt:lpstr>
      <vt:lpstr>Онлайновая медиация</vt:lpstr>
      <vt:lpstr>Области применения медиации </vt:lpstr>
      <vt:lpstr>Медиация и другие согласительные процедуры</vt:lpstr>
      <vt:lpstr>различия между работой медиаторов и консультантов</vt:lpstr>
      <vt:lpstr>Нормативно-правовая база медиации</vt:lpstr>
      <vt:lpstr>Кодекс поведения медиаторов</vt:lpstr>
      <vt:lpstr>Зарубежный опыт</vt:lpstr>
      <vt:lpstr>Медиация в США</vt:lpstr>
      <vt:lpstr>Медиация в Европе</vt:lpstr>
      <vt:lpstr>Медиация в Европе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Медиация</dc:title>
  <dc:creator>Admin</dc:creator>
  <cp:lastModifiedBy>Admin</cp:lastModifiedBy>
  <cp:revision>13</cp:revision>
  <dcterms:modified xsi:type="dcterms:W3CDTF">2023-07-10T14:30:40Z</dcterms:modified>
</cp:coreProperties>
</file>