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7" r:id="rId4"/>
    <p:sldId id="268" r:id="rId5"/>
    <p:sldId id="269" r:id="rId6"/>
    <p:sldId id="270" r:id="rId7"/>
    <p:sldId id="271" r:id="rId8"/>
    <p:sldId id="272" r:id="rId9"/>
    <p:sldId id="273" r:id="rId10"/>
    <p:sldId id="274" r:id="rId11"/>
    <p:sldId id="275" r:id="rId12"/>
    <p:sldId id="276" r:id="rId13"/>
    <p:sldId id="277" r:id="rId14"/>
    <p:sldId id="278" r:id="rId15"/>
    <p:sldId id="279" r:id="rId16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71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5"/>
            <a:ext cx="11262866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3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1"/>
            <a:ext cx="691721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78393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24222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01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675726"/>
            <a:ext cx="2004164" cy="5183073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675726"/>
            <a:ext cx="7896279" cy="5183073"/>
          </a:xfrm>
        </p:spPr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3" y="595613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23" y="5951811"/>
            <a:ext cx="7896279" cy="365125"/>
          </a:xfrm>
        </p:spPr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5" y="595613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336617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367830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52508" cy="365125"/>
          </a:xfrm>
        </p:spPr>
        <p:txBody>
          <a:bodyPr/>
          <a:lstStyle/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59174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43910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278358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422390" cy="363304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3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053853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5089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35" y="225089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09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275163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466691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70055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3" y="526229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08764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38759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595613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9A46E279-3D93-4D15-8C21-10257864EC4C}" type="datetimeFigureOut">
              <a:rPr lang="ru-RU" smtClean="0"/>
              <a:t>10.07.2023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1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5956137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4CA3191A-8F05-41C8-9C78-F1B1D2F00387}" type="slidenum">
              <a:rPr lang="ru-RU" smtClean="0"/>
              <a:t>‹#›</a:t>
            </a:fld>
            <a:endParaRPr lang="ru-RU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7557125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sz="4400" dirty="0" smtClean="0"/>
              <a:t>Международные и национальные документы по медиации</a:t>
            </a:r>
            <a:endParaRPr lang="ru-RU" sz="44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2763265" y="651099"/>
            <a:ext cx="6629400" cy="369332"/>
          </a:xfrm>
          <a:prstGeom prst="rect">
            <a:avLst/>
          </a:prstGeom>
          <a:ln>
            <a:noFill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ru-RU" dirty="0" smtClean="0"/>
              <a:t>Кафедра </a:t>
            </a:r>
            <a:r>
              <a:rPr lang="ru-RU" dirty="0" smtClean="0"/>
              <a:t>юриспруденции</a:t>
            </a:r>
            <a:endParaRPr lang="ru-RU" dirty="0"/>
          </a:p>
        </p:txBody>
      </p:sp>
      <p:sp>
        <p:nvSpPr>
          <p:cNvPr id="5" name="TextBox 4"/>
          <p:cNvSpPr txBox="1"/>
          <p:nvPr/>
        </p:nvSpPr>
        <p:spPr>
          <a:xfrm>
            <a:off x="2918370" y="0"/>
            <a:ext cx="6319189" cy="369332"/>
          </a:xfrm>
          <a:prstGeom prst="rect">
            <a:avLst/>
          </a:prstGeom>
          <a:ln>
            <a:noFill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ru-RU" dirty="0" smtClean="0"/>
              <a:t>Донбасская Аграрная Академия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6322070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Законом установлено, что в отношении любого спора, который может быть предметом соглашения о его разрешении, может быть применена медиация. В Законе также перечисляется ряд отдельных видов споров, где может быть применена медиация. Если стороны включили оговорку о медиации в контракт, то в таком случае и в этой связи они обязаны сначала прибегнуть к медиации перед обращением к любому другому методу разрешения спора. Если сторона не исполнит оговорку о медиации, другая сторона имеет право в начале судебной процедуры поднять вопрос об этой оговорке, в результате чего суд будет обязан приостановить процесс до исполнения оговорки, если только оговорка не является недействительной в отношении данного спора или не перестала действовать. В любое время сторона вправе прекратить использование процедуры медиации без негативных правовых последствий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5188554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Закон различает два вида медиации ― добровольную медиацию и медиацию, предложенную судом. Добровольная медиация ― это процесс, на который стороны соглашаются по собственной воле, несмотря на возможность применения судебной или арбитражной процедуры. Инициированная судом медиация ― это процедура, которая может быть назначена судом как по запросу сторон, так и по собственной инициативе</a:t>
            </a:r>
            <a:r>
              <a:rPr lang="ru-RU" dirty="0" smtClean="0"/>
              <a:t>.</a:t>
            </a:r>
          </a:p>
          <a:p>
            <a:r>
              <a:rPr lang="ru-RU" dirty="0"/>
              <a:t>В случае заключения в ходе медиации любого соглашения о разрешении спора, оно может быть направлено на утверждение (</a:t>
            </a:r>
            <a:r>
              <a:rPr lang="ru-RU" dirty="0" err="1"/>
              <a:t>homologation</a:t>
            </a:r>
            <a:r>
              <a:rPr lang="ru-RU" dirty="0"/>
              <a:t>) в суд. Если стороны приняли решение о проведении медиации неаккредитованным медиатором, то они лишаются права на утверждение судом соглашения о разрешении спора. Утверждение соглашения, достигнутого в результате медиации, делает соглашение исполнимым в соответствии с законом. Суд может отказать в этом, если соглашение о разрешении спора противоречит национальным интересам или не соответствует интересам несовершеннолетнего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3569705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Процедура медиации по назначению суда имеет следующие особенности. В течение процесса рассмотрения дела судом судья вправе в любое время, включая момент вынесения решения, назначить медиацию, как по совместному ходатайству сторон, так и по собственной инициативе, при условии согласия сторон. Если стороны совместно ходатайствуют о назначении судом процедуры медиации, сроки судебного разбирательства приостанавливаются со дня такого совместного ходатайства. Если суд назначает медиацию, то он включает в свое решение сведения о договоренностях сторон, об их персональных данных, о медиаторе, о сроках этой процедуры, которая не может превышать 3 месяцев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4189335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/>
              <a:t>Парламент Бельгии создал институциональную основу для аккредитации медиаторов.</a:t>
            </a:r>
          </a:p>
          <a:p>
            <a:r>
              <a:rPr lang="ru-RU" dirty="0"/>
              <a:t>Образована Федеральная комиссия по медиации, состоящая из Генеральной комиссии и трех специализированных подкомиссий. В Генеральную комиссию входят два нотариуса, два адвоката и два представителя, не являющихся ни адвокатами, ни нотариусами. В задачи Генеральной комиссии входят: аккредитация организаций, проводящих обучение медиаторов, курсов обучения; установление критериев для аккредитации медиаторов (по видам медиации); аккредитация медиаторов, временное или окончательное прекращение аккредитации медиаторов, переставших соответствовать критериям, установленным законодательством; составление списка аккредитованных медиаторов и предоставление его в суды; разработка кодекса поведения медиаторов; определение санкций за нарушение положений кодекса поведения.</a:t>
            </a:r>
          </a:p>
          <a:p>
            <a:r>
              <a:rPr lang="ru-RU" dirty="0"/>
              <a:t>Медиаторы должны работать в структурах медиации, признаваемых (зарегистрированных) Службой юстиции Бельгии. Центры медиации должны быть многопрофильными и обязаны представлять планы сотрудничества с судебными структурами и с ведомством юстиции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2467178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В Бельгии медиация может быть применена не только при разрешении гражданских, семейных, или трудовых споров. Возможность обращения к медиации в течение уже 15 лет также предусмотрена и применительно к уголовным делам, где медиация в настоящее время может быть инициирована по ходатайству лиц, участвующих в уголовном процессе. Прокуратура и судьи должны следить за тем, чтобы все лица, участвующие в уголовном процессе, были проинформированы о возможности участия в процедуре медиации.</a:t>
            </a:r>
          </a:p>
          <a:p>
            <a:r>
              <a:rPr lang="ru-RU" dirty="0"/>
              <a:t>Медиация может применяться в случае рассмотрения вопросов об административных санкциях к несовершеннолетним не старше 16 лет, перед применением санкции муниципальный орган должен осуществить процедуру медиации. Ее цель ― позволить несовершеннолетнему возместить ущерб, который он причинил или обеспечить компенсацию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96874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Заключение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Для регуляции медиации существуют такие международные документы, как </a:t>
            </a:r>
            <a:r>
              <a:rPr lang="ru-RU" dirty="0"/>
              <a:t>Согласительный регламент </a:t>
            </a:r>
            <a:r>
              <a:rPr lang="ru-RU" dirty="0" smtClean="0"/>
              <a:t>ЮНСИТРАЛ, </a:t>
            </a:r>
            <a:r>
              <a:rPr lang="ru-RU" dirty="0"/>
              <a:t>Типовой закон ЮНСИТРАЛ о международной коммерческой согласительной процедуре </a:t>
            </a:r>
            <a:r>
              <a:rPr lang="ru-RU" dirty="0" smtClean="0"/>
              <a:t>и </a:t>
            </a:r>
            <a:r>
              <a:rPr lang="ru-RU" dirty="0"/>
              <a:t>Европейская Директива о некоторых аспектах медиации в гражданской и предпринимательской </a:t>
            </a:r>
            <a:r>
              <a:rPr lang="ru-RU" dirty="0" smtClean="0"/>
              <a:t>сфере.</a:t>
            </a:r>
          </a:p>
          <a:p>
            <a:r>
              <a:rPr lang="ru-RU" dirty="0" smtClean="0"/>
              <a:t>Бельгия успешно на протяжении многих лет использует процедуру медиации для решения конфликтов.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680988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Цель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Ознакомление с международными документами, регулирующими процесс медиации.</a:t>
            </a:r>
          </a:p>
          <a:p>
            <a:r>
              <a:rPr lang="ru-RU" dirty="0" smtClean="0"/>
              <a:t>Рассмотрение медиации на примере Бельгии.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488918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/>
              <a:t>Согласительный регламент </a:t>
            </a:r>
            <a:r>
              <a:rPr lang="ru-RU" dirty="0" smtClean="0"/>
              <a:t>ЮНСИТРАЛ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/>
              <a:t>Согласительный регламент ЮНСИТРАЛ (далее Регламент) был принят 4 декабря 1980 года на 241-ом заседании Комиссии ООН по праву международной торговли, на основании Резолюции Генеральной Ассамблеи 35/52.</a:t>
            </a:r>
          </a:p>
          <a:p>
            <a:r>
              <a:rPr lang="ru-RU" dirty="0"/>
              <a:t>Регламент состоит из преамбулы и 20 статей, а также Типовой оговорки о Согласительной процедуре.</a:t>
            </a:r>
          </a:p>
          <a:p>
            <a:r>
              <a:rPr lang="ru-RU" dirty="0"/>
              <a:t>В преамбуле Регламента отражены цели и значение примирительных процедур урегулирования споров, возникающих в контексте международных коммерческих отношений.</a:t>
            </a:r>
          </a:p>
          <a:p>
            <a:r>
              <a:rPr lang="ru-RU" dirty="0"/>
              <a:t>Регламент применяется для согласительного урегулирования споров, возникающих из договорных или иных правоотношений либо в связи с ними, в тех случаях, когда стороны, стремясь к мирному урегулированию их спора, договорились о применении этого Регламента.</a:t>
            </a:r>
          </a:p>
          <a:p>
            <a:r>
              <a:rPr lang="ru-RU" dirty="0"/>
              <a:t>Однако стороны могут в любое время договориться об исключении или изменении любых положений Регламента.</a:t>
            </a:r>
          </a:p>
          <a:p>
            <a:r>
              <a:rPr lang="ru-RU" dirty="0"/>
              <a:t>В случае, когда какое-либо из правил Регламента противоречит норме закона, от которой стороны не вправе отступать, должна применяться эта норма закона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533963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/>
              <a:t>Типовой закон ЮНСИТРАЛ о международной коммерческой согласительной </a:t>
            </a:r>
            <a:r>
              <a:rPr lang="ru-RU" dirty="0" smtClean="0"/>
              <a:t>процедуре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Типовой закон ЮНСИТРАЛ о международной коммерческой согласительной процедуре (далее Типовой закон) был принят 19 ноября 2002 года на 52 пленарном заседании Комиссии ООН по праву международной торговли, на основании Резолюции Генеральной Ассамблеи 57/18.</a:t>
            </a:r>
          </a:p>
          <a:p>
            <a:r>
              <a:rPr lang="ru-RU" dirty="0"/>
              <a:t>Типовой закон состоит из преамбулы и 14 статей. Типовой закон применяется к международной коммерческой согласительной процедуре.</a:t>
            </a:r>
          </a:p>
          <a:p>
            <a:r>
              <a:rPr lang="ru-RU" dirty="0"/>
              <a:t>Под «согласительной процедурой» понимается процедура, которая может именоваться согласительной, посреднической или обозначаться термином аналогичного смысла. В рамках этой процедуры стороны просят третье лицо или лиц (посредника) оказать им помощь в попытке достичь мирного урегулирования их спора, возникшего из договорных или иных правоотношений либо в связи с ними. Посредник не обладает полномочиями предписывать сторонам разрешение спора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273641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Типовой закон применяется независимо от основы, на которой проводится согласительная процедура, включая:</a:t>
            </a:r>
          </a:p>
          <a:p>
            <a:pPr lvl="1"/>
            <a:r>
              <a:rPr lang="ru-RU" dirty="0" smtClean="0"/>
              <a:t>соглашение </a:t>
            </a:r>
            <a:r>
              <a:rPr lang="ru-RU" dirty="0"/>
              <a:t>между сторонами, достигнутое до или после возникновения спора;</a:t>
            </a:r>
          </a:p>
          <a:p>
            <a:pPr lvl="1"/>
            <a:r>
              <a:rPr lang="ru-RU" dirty="0" smtClean="0"/>
              <a:t>обязательство</a:t>
            </a:r>
            <a:r>
              <a:rPr lang="ru-RU" dirty="0"/>
              <a:t>, установленное законом;</a:t>
            </a:r>
          </a:p>
          <a:p>
            <a:pPr lvl="1"/>
            <a:r>
              <a:rPr lang="ru-RU" dirty="0" smtClean="0"/>
              <a:t>предписание </a:t>
            </a:r>
            <a:r>
              <a:rPr lang="ru-RU" dirty="0"/>
              <a:t>или предложение суда, арбитража (за исключением случаев, когда судья или арбитр в ходе судебного или арбитражного производства пытается содействовать урегулированию спора) или компетентного государственного органа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123114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/>
              <a:t>Европейская Директива о некоторых аспектах медиации в гражданской и предпринимательской </a:t>
            </a:r>
            <a:r>
              <a:rPr lang="ru-RU" dirty="0" smtClean="0"/>
              <a:t>сфере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Европейская Директива о некоторых аспектах медиации в гражданской и предпринимательской сфере (далее Директива) была разработана в виде проекта Европейской Комиссией и передана на рассмотрение Европейского Парламента и Консула, документ был принят Европейским Парламентом 23 апреля 2008 года.</a:t>
            </a:r>
          </a:p>
          <a:p>
            <a:r>
              <a:rPr lang="ru-RU" dirty="0"/>
              <a:t>Директива состоит из 11 статей. В преамбуле Регламента отражены цели и значение Директивы, необходимость создания мер по улучшению правовой кооперации в рамках ЕС, так как это прежде всего необходимо для правильного и эффективного функционирования внутреннего рынка ЕС.</a:t>
            </a:r>
          </a:p>
          <a:p>
            <a:r>
              <a:rPr lang="ru-RU" dirty="0"/>
              <a:t>Директива регулирует некоторые аспекты гражданской и предпринимательской медиации в странах Европейского Союза (ЕС), и может быть применена только в спорах, которые могут возникнуть на территории ЕС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697361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/>
              <a:t>После принятия Директивы, странам участникам ЕС предоставлен срок в 36 месяцев для приведения в соответствие нормам данной Директивы национального законодательства.</a:t>
            </a:r>
          </a:p>
          <a:p>
            <a:r>
              <a:rPr lang="ru-RU" dirty="0"/>
              <a:t>Директива направлена на дальнейшее использование медиации, посредством применения некоторых юридических правил среди правовых систем стран ЕС.</a:t>
            </a:r>
          </a:p>
          <a:p>
            <a:r>
              <a:rPr lang="ru-RU" dirty="0"/>
              <a:t>Целью Директивы является «улучшение доступа к правосудию», который включает «адекватное урегулирование споров для физических и юридических лиц, не только посредством предоставления доступа к правовой системе, но и посредством укрепления связи медиации с судебными процедурами</a:t>
            </a:r>
            <a:r>
              <a:rPr lang="ru-RU" dirty="0" smtClean="0"/>
              <a:t>».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89909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Ключевые компоненты Директивы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ru-RU" dirty="0" smtClean="0"/>
              <a:t>Директива </a:t>
            </a:r>
            <a:r>
              <a:rPr lang="ru-RU" dirty="0"/>
              <a:t>обязывает страны ЕС (здесь имеется ввиду </a:t>
            </a:r>
            <a:r>
              <a:rPr lang="ru-RU" dirty="0" err="1"/>
              <a:t>Member</a:t>
            </a:r>
            <a:r>
              <a:rPr lang="ru-RU" dirty="0"/>
              <a:t> </a:t>
            </a:r>
            <a:r>
              <a:rPr lang="ru-RU" dirty="0" err="1"/>
              <a:t>States</a:t>
            </a:r>
            <a:r>
              <a:rPr lang="ru-RU" dirty="0"/>
              <a:t>) поддерживать обучение медиаторов и развитие их вхождения и соблюдения добровольного кодекса по применению процедур и других качественно эффективных контрольных механизмов касательно обеспечения услуг по медиации.</a:t>
            </a:r>
          </a:p>
          <a:p>
            <a:r>
              <a:rPr lang="ru-RU" dirty="0" smtClean="0"/>
              <a:t>Директива </a:t>
            </a:r>
            <a:r>
              <a:rPr lang="ru-RU" dirty="0"/>
              <a:t>дает каждому судье в Обществе, на каждой стадии процесса, право предлагать сторонам посещение информативной встречи по медиации и если судья посчитает это возможным, предложить сторонам перенаправить спор в русло медиации.</a:t>
            </a:r>
          </a:p>
          <a:p>
            <a:r>
              <a:rPr lang="ru-RU" dirty="0" smtClean="0"/>
              <a:t>Директива </a:t>
            </a:r>
            <a:r>
              <a:rPr lang="ru-RU" dirty="0"/>
              <a:t>позволяет сторонам заключить соглашение в процессе медиации, статус которого позволяет придать решению исполнительную силу. Этого можно достичь, посредством судебного определения (</a:t>
            </a:r>
            <a:r>
              <a:rPr lang="ru-RU" dirty="0" err="1"/>
              <a:t>approval</a:t>
            </a:r>
            <a:r>
              <a:rPr lang="ru-RU" dirty="0"/>
              <a:t>) или нотариального сертификата, такое обстоятельство дает данному соглашению исполнительную силу в странах ЕС, на основе существующих Общественных правил.</a:t>
            </a:r>
          </a:p>
          <a:p>
            <a:r>
              <a:rPr lang="ru-RU" dirty="0" smtClean="0"/>
              <a:t>Директива </a:t>
            </a:r>
            <a:r>
              <a:rPr lang="ru-RU" dirty="0"/>
              <a:t>гарантирует что медиация проходит в атмосфере конфиденциальности и что информация полученная или представленная сторонами в процессе медиации не может быть использована в судебном разбирательстве против стороны, представившей данную информацию, в случае если медиация будет не в силах решить поставленный вопрос.</a:t>
            </a:r>
          </a:p>
          <a:p>
            <a:r>
              <a:rPr lang="ru-RU" dirty="0" smtClean="0"/>
              <a:t>Нормы </a:t>
            </a:r>
            <a:r>
              <a:rPr lang="ru-RU" dirty="0"/>
              <a:t>Директивы в период ограничений и </a:t>
            </a:r>
            <a:r>
              <a:rPr lang="ru-RU" dirty="0" err="1"/>
              <a:t>prescription</a:t>
            </a:r>
            <a:r>
              <a:rPr lang="ru-RU" dirty="0"/>
              <a:t> гарантируют сторонам, которые перенаправили спор из русла судебного разбирательства в русло медиации, что их право на подачу в суд по этому же спору не будет ограничено вследствие выбора медиации как способа урегулирования спора возникшего между ним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5407195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fontAlgn="base"/>
            <a:r>
              <a:rPr lang="ru-RU" dirty="0"/>
              <a:t>Рассмотрим </a:t>
            </a:r>
            <a:r>
              <a:rPr lang="ru-RU" dirty="0" err="1"/>
              <a:t>правоприменение</a:t>
            </a:r>
            <a:r>
              <a:rPr lang="ru-RU" dirty="0"/>
              <a:t> вышеперечисленных нормативных актов на примере Бельгии.</a:t>
            </a:r>
          </a:p>
          <a:p>
            <a:pPr fontAlgn="base"/>
            <a:r>
              <a:rPr lang="ru-RU" dirty="0"/>
              <a:t>В Бельгии альтернативное разрешение споров (АРС) нашло применение по широкому кругу споров. Медиация возможна по гражданским и коммерческим делам, включая споры в производственной сфере и споры в области защиты прав потребителей [6, с. 18]. Многие организации оказывают поддержку медиации посредством обучения, проведения кампаний по информированию населения. АРС с участием должностных лиц осуществляется на различных уровнях посредством публичных расследований, консультационных процедур, усиления процессуальных гарантий гражданам и организациям, к которым применяются административные меры.</a:t>
            </a:r>
          </a:p>
          <a:p>
            <a:pPr fontAlgn="base"/>
            <a:r>
              <a:rPr lang="ru-RU" dirty="0"/>
              <a:t>Публичные органы, такие как Главный комитет по аудиту и Государственный Совет, могут осуществлять примирительные функции по требованиям компенсации в случаях нанесения существенного ущерба и в случаях причинения вреда окружающей среде. Вступление в силу в феврале 2005 года бельгийского Закона о медиации создало новую правовую основу для проведения всех видов медиации в </a:t>
            </a:r>
            <a:r>
              <a:rPr lang="ru-RU" dirty="0" smtClean="0"/>
              <a:t>Бельгии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20402001"/>
      </p:ext>
    </p:extLst>
  </p:cSld>
  <p:clrMapOvr>
    <a:masterClrMapping/>
  </p:clrMapOvr>
</p:sld>
</file>

<file path=ppt/theme/theme1.xml><?xml version="1.0" encoding="utf-8"?>
<a:theme xmlns:a="http://schemas.openxmlformats.org/drawingml/2006/main" name="Дивиденд">
  <a:themeElements>
    <a:clrScheme name="Дивиденд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4D1434"/>
      </a:accent1>
      <a:accent2>
        <a:srgbClr val="903163"/>
      </a:accent2>
      <a:accent3>
        <a:srgbClr val="B2324B"/>
      </a:accent3>
      <a:accent4>
        <a:srgbClr val="969FA7"/>
      </a:accent4>
      <a:accent5>
        <a:srgbClr val="66B1CE"/>
      </a:accent5>
      <a:accent6>
        <a:srgbClr val="40619D"/>
      </a:accent6>
      <a:hlink>
        <a:srgbClr val="828282"/>
      </a:hlink>
      <a:folHlink>
        <a:srgbClr val="A5A5A5"/>
      </a:folHlink>
    </a:clrScheme>
    <a:fontScheme name="Дивиденд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Дивиденд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C21699FF-00E4-43C8-BBCC-D7E5536C371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TM03457464[[fn=Дивиденд]]</Template>
  <TotalTime>41</TotalTime>
  <Words>1513</Words>
  <Application>Microsoft Office PowerPoint</Application>
  <PresentationFormat>Широкоэкранный</PresentationFormat>
  <Paragraphs>49</Paragraphs>
  <Slides>15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19" baseType="lpstr">
      <vt:lpstr>Corbel</vt:lpstr>
      <vt:lpstr>Gill Sans MT</vt:lpstr>
      <vt:lpstr>Wingdings 2</vt:lpstr>
      <vt:lpstr>Дивиденд</vt:lpstr>
      <vt:lpstr>Международные и национальные документы по медиации</vt:lpstr>
      <vt:lpstr>Цель</vt:lpstr>
      <vt:lpstr>Согласительный регламент ЮНСИТРАЛ</vt:lpstr>
      <vt:lpstr>Типовой закон ЮНСИТРАЛ о международной коммерческой согласительной процедуре</vt:lpstr>
      <vt:lpstr>Презентация PowerPoint</vt:lpstr>
      <vt:lpstr>Европейская Директива о некоторых аспектах медиации в гражданской и предпринимательской сфере</vt:lpstr>
      <vt:lpstr>Презентация PowerPoint</vt:lpstr>
      <vt:lpstr>Ключевые компоненты Директивы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Заключение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Международные и национальные документы по медиации</dc:title>
  <dc:creator>Пользователь Windows</dc:creator>
  <cp:lastModifiedBy>Admin</cp:lastModifiedBy>
  <cp:revision>6</cp:revision>
  <dcterms:created xsi:type="dcterms:W3CDTF">2017-09-14T13:40:52Z</dcterms:created>
  <dcterms:modified xsi:type="dcterms:W3CDTF">2023-07-10T14:28:52Z</dcterms:modified>
</cp:coreProperties>
</file>

<file path=docProps/thumbnail.jpeg>
</file>