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E6082A-1822-4FE2-A220-220B79B25603}" type="datetimeFigureOut">
              <a:rPr lang="ru-RU" smtClean="0"/>
              <a:pPr/>
              <a:t>10.07.2023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E885BC-1BBC-4064-A44D-4B30FE98454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6082A-1822-4FE2-A220-220B79B25603}" type="datetimeFigureOut">
              <a:rPr lang="ru-RU" smtClean="0"/>
              <a:pPr/>
              <a:t>10.07.2023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885BC-1BBC-4064-A44D-4B30FE98454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692696"/>
            <a:ext cx="8229600" cy="1728192"/>
          </a:xfrm>
        </p:spPr>
        <p:txBody>
          <a:bodyPr>
            <a:normAutofit/>
          </a:bodyPr>
          <a:lstStyle/>
          <a:p>
            <a:r>
              <a:rPr lang="ru-RU" sz="4000" b="1" dirty="0">
                <a:solidFill>
                  <a:srgbClr val="FF0000"/>
                </a:solidFill>
                <a:latin typeface="Times New Roman" pitchFamily="18" charset="0"/>
                <a:cs typeface="Times New Roman" pitchFamily="18" charset="0"/>
              </a:rPr>
              <a:t>Медиатор и процедура медиации</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pic>
        <p:nvPicPr>
          <p:cNvPr id="6" name="Содержимое 5" descr="1.jpg"/>
          <p:cNvPicPr>
            <a:picLocks noGrp="1" noChangeAspect="1"/>
          </p:cNvPicPr>
          <p:nvPr>
            <p:ph idx="1"/>
          </p:nvPr>
        </p:nvPicPr>
        <p:blipFill>
          <a:blip r:embed="rId2" cstate="print"/>
          <a:stretch>
            <a:fillRect/>
          </a:stretch>
        </p:blipFill>
        <p:spPr>
          <a:xfrm>
            <a:off x="1907704" y="2636838"/>
            <a:ext cx="5400599" cy="3816498"/>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34482"/>
          </a:xfrm>
        </p:spPr>
        <p:txBody>
          <a:bodyPr>
            <a:normAutofit/>
          </a:bodyPr>
          <a:lstStyle/>
          <a:p>
            <a:pPr algn="just"/>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Роль </a:t>
            </a:r>
            <a:r>
              <a:rPr lang="ru-RU" sz="2400" b="1" dirty="0">
                <a:solidFill>
                  <a:srgbClr val="FF0000"/>
                </a:solidFill>
                <a:latin typeface="Times New Roman" pitchFamily="18" charset="0"/>
                <a:cs typeface="Times New Roman" pitchFamily="18" charset="0"/>
              </a:rPr>
              <a:t>анализатора конфликта</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медиатор, главным образом, выполняет на стадии дискуссии по выработке вопросов для переговоров и в </a:t>
            </a:r>
            <a:r>
              <a:rPr lang="ru-RU" sz="2400" dirty="0" err="1">
                <a:latin typeface="Times New Roman" pitchFamily="18" charset="0"/>
                <a:cs typeface="Times New Roman" pitchFamily="18" charset="0"/>
              </a:rPr>
              <a:t>кокусе</a:t>
            </a:r>
            <a:r>
              <a:rPr lang="ru-RU" sz="2400" dirty="0">
                <a:latin typeface="Times New Roman" pitchFamily="18" charset="0"/>
                <a:cs typeface="Times New Roman" pitchFamily="18" charset="0"/>
              </a:rPr>
              <a:t>, но частично и на стадии генерирования предложений</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Любая </a:t>
            </a:r>
            <a:r>
              <a:rPr lang="ru-RU" sz="2400" dirty="0">
                <a:latin typeface="Times New Roman" pitchFamily="18" charset="0"/>
                <a:cs typeface="Times New Roman" pitchFamily="18" charset="0"/>
              </a:rPr>
              <a:t>конфликтная ситуация сопровождается эмоциональными переживаниями. Если конфликт продолжительный, то количество негативных интерпретаций достаточно велико. В таких условиях человек может быть не совсем точен и адекватен как в своем видении ситуации конфликта, так и в своих ожиданиях относительно возможных способов его урегулирования. </a:t>
            </a:r>
          </a:p>
        </p:txBody>
      </p:sp>
      <p:pic>
        <p:nvPicPr>
          <p:cNvPr id="4" name="Содержимое 3" descr="8.jpg"/>
          <p:cNvPicPr>
            <a:picLocks noGrp="1" noChangeAspect="1"/>
          </p:cNvPicPr>
          <p:nvPr>
            <p:ph idx="1"/>
          </p:nvPr>
        </p:nvPicPr>
        <p:blipFill>
          <a:blip r:embed="rId2" cstate="print"/>
          <a:stretch>
            <a:fillRect/>
          </a:stretch>
        </p:blipFill>
        <p:spPr>
          <a:xfrm>
            <a:off x="2915816" y="4724400"/>
            <a:ext cx="3168351" cy="187295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6048672"/>
          </a:xfrm>
        </p:spPr>
        <p:txBody>
          <a:bodyPr>
            <a:normAutofit fontScale="90000"/>
          </a:bodyPr>
          <a:lstStyle/>
          <a:p>
            <a:r>
              <a:rPr lang="ru-RU" sz="2700" dirty="0" smtClean="0">
                <a:latin typeface="Times New Roman" pitchFamily="18" charset="0"/>
                <a:cs typeface="Times New Roman" pitchFamily="18" charset="0"/>
              </a:rPr>
              <a:t>     Одной </a:t>
            </a:r>
            <a:r>
              <a:rPr lang="ru-RU" sz="2700" dirty="0">
                <a:latin typeface="Times New Roman" pitchFamily="18" charset="0"/>
                <a:cs typeface="Times New Roman" pitchFamily="18" charset="0"/>
              </a:rPr>
              <a:t>из важных ролей медиатора является </a:t>
            </a:r>
            <a:r>
              <a:rPr lang="ru-RU" sz="2700" b="1" dirty="0">
                <a:solidFill>
                  <a:srgbClr val="FF0000"/>
                </a:solidFill>
                <a:latin typeface="Times New Roman" pitchFamily="18" charset="0"/>
                <a:cs typeface="Times New Roman" pitchFamily="18" charset="0"/>
              </a:rPr>
              <a:t>роль контролера</a:t>
            </a:r>
            <a:r>
              <a:rPr lang="ru-RU" sz="2700" dirty="0">
                <a:latin typeface="Times New Roman" pitchFamily="18" charset="0"/>
                <a:cs typeface="Times New Roman" pitchFamily="18" charset="0"/>
              </a:rPr>
              <a:t>, он организует постоянную проверку на реалистичность того, что говорят стороны: </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 </a:t>
            </a:r>
            <a:r>
              <a:rPr lang="ru-RU" sz="2700" dirty="0">
                <a:latin typeface="Times New Roman" pitchFamily="18" charset="0"/>
                <a:cs typeface="Times New Roman" pitchFamily="18" charset="0"/>
              </a:rPr>
              <a:t>реализуемость высказываемых предложений, наличие обсуждаемых </a:t>
            </a:r>
            <a:r>
              <a:rPr lang="ru-RU" sz="2700" dirty="0" smtClean="0">
                <a:latin typeface="Times New Roman" pitchFamily="18" charset="0"/>
                <a:cs typeface="Times New Roman" pitchFamily="18" charset="0"/>
              </a:rPr>
              <a:t>ресурсов;</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 </a:t>
            </a:r>
            <a:r>
              <a:rPr lang="ru-RU" sz="2700" dirty="0">
                <a:latin typeface="Times New Roman" pitchFamily="18" charset="0"/>
                <a:cs typeface="Times New Roman" pitchFamily="18" charset="0"/>
              </a:rPr>
              <a:t>выполнимость принятых соглашений</a:t>
            </a:r>
            <a:r>
              <a:rPr lang="ru-RU" sz="2700" dirty="0" smtClean="0">
                <a:latin typeface="Times New Roman" pitchFamily="18" charset="0"/>
                <a:cs typeface="Times New Roman" pitchFamily="18" charset="0"/>
              </a:rPr>
              <a:t>.</a:t>
            </a:r>
            <a:br>
              <a:rPr lang="ru-RU" sz="2700" dirty="0" smtClean="0">
                <a:latin typeface="Times New Roman" pitchFamily="18" charset="0"/>
                <a:cs typeface="Times New Roman" pitchFamily="18" charset="0"/>
              </a:rPr>
            </a:br>
            <a:r>
              <a:rPr lang="ru-RU" sz="2700" dirty="0">
                <a:latin typeface="Times New Roman" pitchFamily="18" charset="0"/>
                <a:cs typeface="Times New Roman" pitchFamily="18" charset="0"/>
              </a:rPr>
              <a:t>Стороны, кроме того, должны быть полностью согласны с условиями соглашения, с последствиями этого соглашения и должны быть способны выполнить свою часть договоренности. </a:t>
            </a: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     Медиатор</a:t>
            </a:r>
            <a:r>
              <a:rPr lang="ru-RU" sz="2700" dirty="0">
                <a:latin typeface="Times New Roman" pitchFamily="18" charset="0"/>
                <a:cs typeface="Times New Roman" pitchFamily="18" charset="0"/>
              </a:rPr>
              <a:t>, проверяющий реалистичность достигнутого соглашения, обязан позаботиться о том, чтобы договоренности были надежными и долгосрочными.</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06490"/>
          </a:xfrm>
        </p:spPr>
        <p:txBody>
          <a:bodyPr>
            <a:normAutofit/>
          </a:bodyPr>
          <a:lstStyle/>
          <a:p>
            <a:r>
              <a:rPr lang="ru-RU" sz="2400" b="1" dirty="0"/>
              <a:t>Роль "адвоката дьявола"</a:t>
            </a:r>
            <a:r>
              <a:rPr lang="ru-RU" sz="2400" dirty="0"/>
              <a:t> необходима медиатору, когда стороны приходят в тупик. В этой роли медиатор задает такие вопросы, чтобы сторона посмотрела на ситуацию в самом невыгодном для нее свете, обсуждая последствия, к которым сторона придет в результате своей жесткой позиции. Это происходит тогда, когда действия или предложения стороны слишком настойчивы и не ведут к успеху в урегулировании конфликта. </a:t>
            </a:r>
            <a:r>
              <a:rPr lang="ru-RU" sz="2400" dirty="0" smtClean="0"/>
              <a:t/>
            </a:r>
            <a:br>
              <a:rPr lang="ru-RU" sz="2400" dirty="0" smtClean="0"/>
            </a:br>
            <a:r>
              <a:rPr lang="ru-RU" sz="2400" dirty="0"/>
              <a:t>Как правило, после такого обсуждения сторона начинает вести себя более гибко и разумно, пытается найти реалистичные выходы для разрешения спора. </a:t>
            </a:r>
            <a:endParaRPr lang="ru-RU" sz="2400" dirty="0">
              <a:latin typeface="Times New Roman" pitchFamily="18" charset="0"/>
              <a:cs typeface="Times New Roman" pitchFamily="18" charset="0"/>
            </a:endParaRPr>
          </a:p>
        </p:txBody>
      </p:sp>
      <p:pic>
        <p:nvPicPr>
          <p:cNvPr id="4" name="Содержимое 3" descr="9.jpg"/>
          <p:cNvPicPr>
            <a:picLocks noGrp="1" noChangeAspect="1"/>
          </p:cNvPicPr>
          <p:nvPr>
            <p:ph idx="1"/>
          </p:nvPr>
        </p:nvPicPr>
        <p:blipFill>
          <a:blip r:embed="rId2" cstate="print"/>
          <a:stretch>
            <a:fillRect/>
          </a:stretch>
        </p:blipFill>
        <p:spPr>
          <a:xfrm>
            <a:off x="3221831" y="4797425"/>
            <a:ext cx="2700338" cy="180022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a:bodyPr>
          <a:lstStyle/>
          <a:p>
            <a:pPr algn="just"/>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Роль </a:t>
            </a:r>
            <a:r>
              <a:rPr lang="ru-RU" sz="2400" b="1" dirty="0">
                <a:solidFill>
                  <a:srgbClr val="FF0000"/>
                </a:solidFill>
                <a:latin typeface="Times New Roman" pitchFamily="18" charset="0"/>
                <a:cs typeface="Times New Roman" pitchFamily="18" charset="0"/>
              </a:rPr>
              <a:t>генератора идей</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посреднику приходится использовать на стадиях </a:t>
            </a:r>
            <a:r>
              <a:rPr lang="ru-RU" sz="2400" dirty="0" err="1">
                <a:latin typeface="Times New Roman" pitchFamily="18" charset="0"/>
                <a:cs typeface="Times New Roman" pitchFamily="18" charset="0"/>
              </a:rPr>
              <a:t>кокуса</a:t>
            </a:r>
            <a:r>
              <a:rPr lang="ru-RU" sz="2400" dirty="0">
                <a:latin typeface="Times New Roman" pitchFamily="18" charset="0"/>
                <a:cs typeface="Times New Roman" pitchFamily="18" charset="0"/>
              </a:rPr>
              <a:t> и выработки проекта соглашения, т.е. в ситуациях генерирования предложений по урегулированию конфликта.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Посредник также имеет возможность </a:t>
            </a:r>
            <a:r>
              <a:rPr lang="ru-RU" sz="2400" b="1" dirty="0">
                <a:solidFill>
                  <a:srgbClr val="FF0000"/>
                </a:solidFill>
                <a:latin typeface="Times New Roman" pitchFamily="18" charset="0"/>
                <a:cs typeface="Times New Roman" pitchFamily="18" charset="0"/>
              </a:rPr>
              <a:t>расширить ресурсы спорщиков.</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Выполняя эту роль, медиатор снабжает участников спора информацией или помогает им разыскать необходимую информацию, одинаково полезную для обеих сторон. Однако он должен быть очень осторожен, чтобы не давать никаких толкований, разъяснений или советов. Вся предоставляемая информация должна содержать только действительные факты и не зависеть от всякого рода побочных сведений, уточнений и интерпретаций.</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роли расширителя ресурса медиатор может также выступать, когда он видит, что одна из сторон психологически явно не готова к переговорам</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В таком случае, следует взять </a:t>
            </a:r>
            <a:r>
              <a:rPr lang="ru-RU" sz="2400" dirty="0" err="1" smtClean="0">
                <a:latin typeface="Times New Roman" pitchFamily="18" charset="0"/>
                <a:cs typeface="Times New Roman" pitchFamily="18" charset="0"/>
              </a:rPr>
              <a:t>кокус</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98578"/>
          </a:xfrm>
        </p:spPr>
        <p:txBody>
          <a:bodyPr>
            <a:noAutofit/>
          </a:bodyPr>
          <a:lstStyle/>
          <a:p>
            <a:pPr algn="just"/>
            <a:r>
              <a:rPr lang="ru-RU" sz="2400" b="1" dirty="0" smtClean="0">
                <a:latin typeface="Times New Roman" pitchFamily="18" charset="0"/>
                <a:cs typeface="Times New Roman" pitchFamily="18" charset="0"/>
              </a:rPr>
              <a:t>     </a:t>
            </a:r>
            <a:r>
              <a:rPr lang="ru-RU" sz="2400" b="1" dirty="0" err="1" smtClean="0">
                <a:solidFill>
                  <a:srgbClr val="0070C0"/>
                </a:solidFill>
                <a:latin typeface="Times New Roman" pitchFamily="18" charset="0"/>
                <a:cs typeface="Times New Roman" pitchFamily="18" charset="0"/>
              </a:rPr>
              <a:t>Кокус</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 это беседа медиатора с каждой из сторон индивидуально. В соответствии с принципом равноправия сторон количество </a:t>
            </a:r>
            <a:r>
              <a:rPr lang="ru-RU" sz="2400" dirty="0" err="1">
                <a:latin typeface="Times New Roman" pitchFamily="18" charset="0"/>
                <a:cs typeface="Times New Roman" pitchFamily="18" charset="0"/>
              </a:rPr>
              <a:t>кокусов</a:t>
            </a:r>
            <a:r>
              <a:rPr lang="ru-RU" sz="2400" dirty="0">
                <a:latin typeface="Times New Roman" pitchFamily="18" charset="0"/>
                <a:cs typeface="Times New Roman" pitchFamily="18" charset="0"/>
              </a:rPr>
              <a:t>, проводимых с каждой из сторон, должно быть одинаковым, так же как и время проведенное в </a:t>
            </a:r>
            <a:r>
              <a:rPr lang="ru-RU" sz="2400" dirty="0" err="1">
                <a:latin typeface="Times New Roman" pitchFamily="18" charset="0"/>
                <a:cs typeface="Times New Roman" pitchFamily="18" charset="0"/>
              </a:rPr>
              <a:t>кокусе</a:t>
            </a:r>
            <a:r>
              <a:rPr lang="ru-RU" sz="2400" dirty="0">
                <a:latin typeface="Times New Roman" pitchFamily="18" charset="0"/>
                <a:cs typeface="Times New Roman" pitchFamily="18" charset="0"/>
              </a:rPr>
              <a:t>. Это препятствует предъявлению медиатору обвинения в симпатии только к одной из сторон.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В </a:t>
            </a:r>
            <a:r>
              <a:rPr lang="ru-RU" sz="2400" dirty="0" err="1">
                <a:latin typeface="Times New Roman" pitchFamily="18" charset="0"/>
                <a:cs typeface="Times New Roman" pitchFamily="18" charset="0"/>
              </a:rPr>
              <a:t>кокусе</a:t>
            </a:r>
            <a:r>
              <a:rPr lang="ru-RU" sz="2400" dirty="0">
                <a:latin typeface="Times New Roman" pitchFamily="18" charset="0"/>
                <a:cs typeface="Times New Roman" pitchFamily="18" charset="0"/>
              </a:rPr>
              <a:t> медиатор помогает участнику медиации увидеть со стороны свою позицию в споре, взглянуть на ситуацию глазами своего оппонента, понять его позицию, аргументы и </a:t>
            </a:r>
            <a:r>
              <a:rPr lang="ru-RU" sz="2400" dirty="0" smtClean="0">
                <a:latin typeface="Times New Roman" pitchFamily="18" charset="0"/>
                <a:cs typeface="Times New Roman" pitchFamily="18" charset="0"/>
              </a:rPr>
              <a:t>чувства.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ходе проведения </a:t>
            </a:r>
            <a:r>
              <a:rPr lang="ru-RU" sz="2400" dirty="0" err="1">
                <a:latin typeface="Times New Roman" pitchFamily="18" charset="0"/>
                <a:cs typeface="Times New Roman" pitchFamily="18" charset="0"/>
              </a:rPr>
              <a:t>кокусов</a:t>
            </a:r>
            <a:r>
              <a:rPr lang="ru-RU" sz="2400" dirty="0">
                <a:latin typeface="Times New Roman" pitchFamily="18" charset="0"/>
                <a:cs typeface="Times New Roman" pitchFamily="18" charset="0"/>
              </a:rPr>
              <a:t> медиатор пытается выявить возможные точки соприкосновения сторон по спорному вопросу. И только после этого, спустя время, вернуться к урегулированию конфликта. </a:t>
            </a:r>
          </a:p>
        </p:txBody>
      </p:sp>
      <p:pic>
        <p:nvPicPr>
          <p:cNvPr id="4" name="Содержимое 3" descr="10.jpg"/>
          <p:cNvPicPr>
            <a:picLocks noGrp="1" noChangeAspect="1"/>
          </p:cNvPicPr>
          <p:nvPr>
            <p:ph idx="1"/>
          </p:nvPr>
        </p:nvPicPr>
        <p:blipFill>
          <a:blip r:embed="rId2" cstate="print"/>
          <a:stretch>
            <a:fillRect/>
          </a:stretch>
        </p:blipFill>
        <p:spPr>
          <a:xfrm>
            <a:off x="3736837" y="5445125"/>
            <a:ext cx="1670326" cy="115252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a:bodyPr>
          <a:lstStyle/>
          <a:p>
            <a:pPr algn="just"/>
            <a:r>
              <a:rPr lang="ru-RU" sz="2400" dirty="0" smtClean="0">
                <a:latin typeface="Times New Roman" pitchFamily="18" charset="0"/>
                <a:cs typeface="Times New Roman" pitchFamily="18" charset="0"/>
              </a:rPr>
              <a:t>     Медиатор </a:t>
            </a:r>
            <a:r>
              <a:rPr lang="ru-RU" sz="2400" b="1" dirty="0">
                <a:solidFill>
                  <a:srgbClr val="FF0000"/>
                </a:solidFill>
                <a:latin typeface="Times New Roman" pitchFamily="18" charset="0"/>
                <a:cs typeface="Times New Roman" pitchFamily="18" charset="0"/>
              </a:rPr>
              <a:t>обучает стороны процессу ведения переговоров</a:t>
            </a:r>
            <a:r>
              <a:rPr lang="ru-RU" sz="2400" dirty="0">
                <a:solidFill>
                  <a:srgbClr val="FF0000"/>
                </a:solidFill>
                <a:latin typeface="Times New Roman" pitchFamily="18" charset="0"/>
                <a:cs typeface="Times New Roman" pitchFamily="18" charset="0"/>
              </a:rPr>
              <a:t>.</a:t>
            </a:r>
            <a:r>
              <a:rPr lang="ru-RU" sz="2400" dirty="0">
                <a:latin typeface="Times New Roman" pitchFamily="18" charset="0"/>
                <a:cs typeface="Times New Roman" pitchFamily="18" charset="0"/>
              </a:rPr>
              <a:t> В этой роли учителя посредник обучает стороны думать, действовать и вести переговоры с установкой на сотрудничество. Большинство участвующих в споре не знают, как вести переговоры и пытаются применять запрещённые приёмы ("переговорные уловки"), иногда они демонстрируют "фальшивые эмоции", вводят ложную информацию, выдвигают чрезмерные требования в надежде получить то, что они действительно хотят, запугивают противника.</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Большинство </a:t>
            </a:r>
            <a:r>
              <a:rPr lang="ru-RU" sz="2400" dirty="0">
                <a:latin typeface="Times New Roman" pitchFamily="18" charset="0"/>
                <a:cs typeface="Times New Roman" pitchFamily="18" charset="0"/>
              </a:rPr>
              <a:t>участников переговоров после сеанса медиации испытывают подлинное потрясение оттого, что удаётся разговаривать с противоположной стороной без криков и угроз, без ухищрений и уловок и при этом достигать положительного результата во взаимодействии с ними.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38538"/>
          </a:xfrm>
        </p:spPr>
        <p:txBody>
          <a:bodyPr>
            <a:noAutofit/>
          </a:bodyPr>
          <a:lstStyle/>
          <a:p>
            <a:pPr algn="just"/>
            <a:r>
              <a:rPr lang="ru-RU" sz="2400" dirty="0" smtClean="0">
                <a:latin typeface="Times New Roman" pitchFamily="18" charset="0"/>
                <a:cs typeface="Times New Roman" pitchFamily="18" charset="0"/>
              </a:rPr>
              <a:t>     Медиатор </a:t>
            </a:r>
            <a:r>
              <a:rPr lang="ru-RU" sz="2400" b="1" dirty="0">
                <a:solidFill>
                  <a:srgbClr val="FF0000"/>
                </a:solidFill>
                <a:latin typeface="Times New Roman" pitchFamily="18" charset="0"/>
                <a:cs typeface="Times New Roman" pitchFamily="18" charset="0"/>
              </a:rPr>
              <a:t>помогает сторонам составить соглашение</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Суть этой функции заключается в том, что медиатор отслеживает корректность составления и полноту содержания соглашения</a:t>
            </a:r>
            <a:r>
              <a:rPr lang="ru-RU" sz="2400" dirty="0" smtClean="0">
                <a:latin typeface="Times New Roman" pitchFamily="18" charset="0"/>
                <a:cs typeface="Times New Roman" pitchFamily="18" charset="0"/>
              </a:rPr>
              <a:t>. Он </a:t>
            </a:r>
            <a:r>
              <a:rPr lang="ru-RU" sz="2400" dirty="0">
                <a:latin typeface="Times New Roman" pitchFamily="18" charset="0"/>
                <a:cs typeface="Times New Roman" pitchFamily="18" charset="0"/>
              </a:rPr>
              <a:t>уточняет у сторон, как они понимают то, что фиксируется, устно или на бумаге, и просит однозначно и конкретно ясным языком формулировать взаимные обязательства. При этом он должен еще раз помочь сторонам проверить, насколько реалистично то, о чем они договорились.</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Медиатор </a:t>
            </a:r>
            <a:r>
              <a:rPr lang="ru-RU" sz="2400" dirty="0">
                <a:latin typeface="Times New Roman" pitchFamily="18" charset="0"/>
                <a:cs typeface="Times New Roman" pitchFamily="18" charset="0"/>
              </a:rPr>
              <a:t>также следит за тем, что все пункты, обсуждаемые на переговорах, и все предложения, которые важны для урегулирования спора, были внесены в соглашение. </a:t>
            </a:r>
          </a:p>
        </p:txBody>
      </p:sp>
      <p:pic>
        <p:nvPicPr>
          <p:cNvPr id="4" name="Содержимое 3" descr="11.png"/>
          <p:cNvPicPr>
            <a:picLocks noGrp="1" noChangeAspect="1"/>
          </p:cNvPicPr>
          <p:nvPr>
            <p:ph idx="1"/>
          </p:nvPr>
        </p:nvPicPr>
        <p:blipFill>
          <a:blip r:embed="rId2" cstate="print"/>
          <a:stretch>
            <a:fillRect/>
          </a:stretch>
        </p:blipFill>
        <p:spPr>
          <a:xfrm>
            <a:off x="3815556" y="5084763"/>
            <a:ext cx="1512887" cy="1512887"/>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78498"/>
          </a:xfrm>
        </p:spPr>
        <p:txBody>
          <a:bodyPr>
            <a:normAutofit/>
          </a:bodyPr>
          <a:lstStyle/>
          <a:p>
            <a:pPr algn="just"/>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Медиатор </a:t>
            </a:r>
            <a:r>
              <a:rPr lang="ru-RU" sz="2400" b="1" dirty="0">
                <a:solidFill>
                  <a:srgbClr val="FF0000"/>
                </a:solidFill>
                <a:latin typeface="Times New Roman" pitchFamily="18" charset="0"/>
                <a:cs typeface="Times New Roman" pitchFamily="18" charset="0"/>
              </a:rPr>
              <a:t>- хранитель психологического климата.</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Эта роль медиатора тесно связана с функцией организатора процесса. Речь не идет о создании идиллии или мягкой спокойной атмосферы. Во время медиации возможны жесткое поведение и жесткие высказывания, возможно недовольство и противостояние. Но важно, чтобы все эти коммуникативные действия должны быть конструктивными. Роль медиатора здесь заключается в том, чтобы поддерживать пусть жесткое, но конструктивное взаимодействие между сторонами, избегая взаимных оскорблений и унижения сторон. </a:t>
            </a:r>
          </a:p>
        </p:txBody>
      </p:sp>
      <p:pic>
        <p:nvPicPr>
          <p:cNvPr id="4" name="Содержимое 3" descr="12.jpg"/>
          <p:cNvPicPr>
            <a:picLocks noGrp="1" noChangeAspect="1"/>
          </p:cNvPicPr>
          <p:nvPr>
            <p:ph idx="1"/>
          </p:nvPr>
        </p:nvPicPr>
        <p:blipFill>
          <a:blip r:embed="rId2" cstate="print"/>
          <a:stretch>
            <a:fillRect/>
          </a:stretch>
        </p:blipFill>
        <p:spPr>
          <a:xfrm>
            <a:off x="3491880" y="4797153"/>
            <a:ext cx="2160240" cy="1872208"/>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ru-RU" sz="2400" b="1" dirty="0">
                <a:solidFill>
                  <a:srgbClr val="FF0000"/>
                </a:solidFill>
                <a:latin typeface="Times New Roman" pitchFamily="18" charset="0"/>
                <a:cs typeface="Times New Roman" pitchFamily="18" charset="0"/>
              </a:rPr>
              <a:t>Требования к медиаторам</a:t>
            </a:r>
            <a:r>
              <a:rPr lang="ru-RU" sz="2400" b="1" dirty="0" smtClean="0">
                <a:solidFill>
                  <a:srgbClr val="FF000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Деятельность медиатора может осуществляться как на профессиональной, так и на непрофессиональной основе.</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Осуществлять деятельность медиатора на непрофессиональной основе могут лица, достигшие возраста восемнадцати лет, обладающие полной дееспособностью и не имеющие судимости.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Осуществлять деятельность медиаторов на профессиональной основе могут лица, достигшие возраста двадцати пяти лет, имеющие высшее профессиональное образование и прошедшие курс </a:t>
            </a:r>
            <a:r>
              <a:rPr lang="ru-RU" sz="2400" b="1" dirty="0">
                <a:solidFill>
                  <a:srgbClr val="0070C0"/>
                </a:solidFill>
                <a:latin typeface="Times New Roman" pitchFamily="18" charset="0"/>
                <a:cs typeface="Times New Roman" pitchFamily="18" charset="0"/>
              </a:rPr>
              <a:t>Обучения медиации</a:t>
            </a:r>
            <a:r>
              <a:rPr lang="ru-RU" sz="2400" dirty="0">
                <a:latin typeface="Times New Roman" pitchFamily="18" charset="0"/>
                <a:cs typeface="Times New Roman" pitchFamily="18" charset="0"/>
              </a:rPr>
              <a:t> по программе подготовки медиаторов.</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Деятельность медиатора не является предпринимательской деятельностью.</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ru-RU" sz="2400" dirty="0">
                <a:latin typeface="Times New Roman" pitchFamily="18" charset="0"/>
                <a:cs typeface="Times New Roman" pitchFamily="18" charset="0"/>
              </a:rPr>
              <a:t>Лица, осуществляющие деятельность медиаторов, также вправе осуществлять любую иную не запрещенную законодательством Российской Федерации деятельность.</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Медиаторами не могут быть лица, замещающие государственные должности Российской Федерации, государственные должности субъектов Российской Федерации, должности государственной гражданской службы, должности муниципальной службы, если иное не предусмотрено федеральными законами.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Медиатор несет ответственность перед сторонами за вред, причиненный сторонам вследствие осуществления указанной деятельности, в порядке, установленном гражданским законодательством.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5760640"/>
          </a:xfrm>
        </p:spPr>
        <p:txBody>
          <a:bodyPr>
            <a:normAutofit/>
          </a:bodyPr>
          <a:lstStyle/>
          <a:p>
            <a:r>
              <a:rPr lang="ru-RU" sz="2800" b="1" dirty="0">
                <a:solidFill>
                  <a:srgbClr val="FF0000"/>
                </a:solidFill>
                <a:latin typeface="Times New Roman" pitchFamily="18" charset="0"/>
                <a:cs typeface="Times New Roman" pitchFamily="18" charset="0"/>
              </a:rPr>
              <a:t>Медиатор</a:t>
            </a:r>
            <a:r>
              <a:rPr lang="ru-RU" sz="2400" dirty="0">
                <a:latin typeface="Times New Roman" pitchFamily="18" charset="0"/>
                <a:cs typeface="Times New Roman" pitchFamily="18" charset="0"/>
              </a:rPr>
              <a:t> - это независимое физическое лицо, привлекаемое сторонами в качестве посредника в урегулировании спора для содействия в выработке сторонами решения по существу спора.</a:t>
            </a:r>
            <a:br>
              <a:rPr lang="ru-RU" sz="2400" dirty="0">
                <a:latin typeface="Times New Roman" pitchFamily="18" charset="0"/>
                <a:cs typeface="Times New Roman" pitchFamily="18" charset="0"/>
              </a:rPr>
            </a:br>
            <a:r>
              <a:rPr lang="ru-RU" sz="2400" dirty="0" smtClean="0">
                <a:solidFill>
                  <a:srgbClr val="0070C0"/>
                </a:solidFill>
                <a:latin typeface="Times New Roman" pitchFamily="18" charset="0"/>
                <a:cs typeface="Times New Roman" pitchFamily="18" charset="0"/>
              </a:rPr>
              <a:t>Официальные медиаторы</a:t>
            </a: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межгосударственные организации (ООН</a:t>
            </a: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государственные правовые институты (арбитражный суд, прокуратура</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профессиональные </a:t>
            </a:r>
            <a:r>
              <a:rPr lang="ru-RU" sz="2400" dirty="0" err="1">
                <a:latin typeface="Times New Roman" pitchFamily="18" charset="0"/>
                <a:cs typeface="Times New Roman" pitchFamily="18" charset="0"/>
              </a:rPr>
              <a:t>медиаторы-конфликтологи</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solidFill>
                  <a:srgbClr val="0070C0"/>
                </a:solidFill>
                <a:latin typeface="Times New Roman" pitchFamily="18" charset="0"/>
                <a:cs typeface="Times New Roman" pitchFamily="18" charset="0"/>
              </a:rPr>
              <a:t>Неофициальные </a:t>
            </a:r>
            <a:r>
              <a:rPr lang="ru-RU" sz="2400" dirty="0" smtClean="0">
                <a:solidFill>
                  <a:srgbClr val="0070C0"/>
                </a:solidFill>
                <a:latin typeface="Times New Roman" pitchFamily="18" charset="0"/>
                <a:cs typeface="Times New Roman" pitchFamily="18" charset="0"/>
              </a:rPr>
              <a:t>медиаторы</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представители религиозных </a:t>
            </a:r>
            <a:r>
              <a:rPr lang="ru-RU" sz="2400" dirty="0" smtClean="0">
                <a:latin typeface="Times New Roman" pitchFamily="18" charset="0"/>
                <a:cs typeface="Times New Roman" pitchFamily="18" charset="0"/>
              </a:rPr>
              <a:t>организаций, психологи, социальные педагоги, юристы.</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В роли </a:t>
            </a:r>
            <a:r>
              <a:rPr lang="ru-RU" sz="2400" dirty="0">
                <a:solidFill>
                  <a:srgbClr val="0070C0"/>
                </a:solidFill>
                <a:latin typeface="Times New Roman" pitchFamily="18" charset="0"/>
                <a:cs typeface="Times New Roman" pitchFamily="18" charset="0"/>
              </a:rPr>
              <a:t>спонтанных медиаторов </a:t>
            </a:r>
            <a:r>
              <a:rPr lang="ru-RU" sz="2400" dirty="0">
                <a:latin typeface="Times New Roman" pitchFamily="18" charset="0"/>
                <a:cs typeface="Times New Roman" pitchFamily="18" charset="0"/>
              </a:rPr>
              <a:t>могут выступать </a:t>
            </a:r>
            <a:r>
              <a:rPr lang="ru-RU" sz="2400" dirty="0" smtClean="0">
                <a:latin typeface="Times New Roman" pitchFamily="18" charset="0"/>
                <a:cs typeface="Times New Roman" pitchFamily="18" charset="0"/>
              </a:rPr>
              <a:t>свидетели </a:t>
            </a:r>
            <a:r>
              <a:rPr lang="ru-RU" sz="2400" dirty="0">
                <a:latin typeface="Times New Roman" pitchFamily="18" charset="0"/>
                <a:cs typeface="Times New Roman" pitchFamily="18" charset="0"/>
              </a:rPr>
              <a:t>конфликтов, ваши друзья и </a:t>
            </a:r>
            <a:r>
              <a:rPr lang="ru-RU" sz="2400" dirty="0" smtClean="0">
                <a:latin typeface="Times New Roman" pitchFamily="18" charset="0"/>
                <a:cs typeface="Times New Roman" pitchFamily="18" charset="0"/>
              </a:rPr>
              <a:t>родственники. </a:t>
            </a:r>
            <a:r>
              <a:rPr lang="ru-RU" sz="2400" dirty="0"/>
              <a:t/>
            </a:r>
            <a:br>
              <a:rPr lang="ru-RU" sz="2400" dirty="0"/>
            </a:b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2400" b="1" dirty="0">
                <a:solidFill>
                  <a:srgbClr val="FF0000"/>
                </a:solidFill>
                <a:latin typeface="Times New Roman" pitchFamily="18" charset="0"/>
                <a:cs typeface="Times New Roman" pitchFamily="18" charset="0"/>
              </a:rPr>
              <a:t>ПРОЦЕССУАЛЬНЫЙ СТАТУС МЕДИАТОРА</a:t>
            </a:r>
            <a:r>
              <a:rPr lang="ru-RU"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latin typeface="Times New Roman" pitchFamily="18" charset="0"/>
                <a:cs typeface="Times New Roman" pitchFamily="18" charset="0"/>
              </a:rPr>
              <a:t>Гражданский кодекс Российской Федерации (часть первая)</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solidFill>
                  <a:srgbClr val="0070C0"/>
                </a:solidFill>
                <a:latin typeface="Times New Roman" pitchFamily="18" charset="0"/>
                <a:cs typeface="Times New Roman" pitchFamily="18" charset="0"/>
              </a:rPr>
              <a:t>Статья 202. Приостановление течения срока исковой давности</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Течение срока исковой давности приостанавливается:</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5) если стороны отношений заключили соглашение о проведении процедуры медиации в соответствии с Федеральным законом "Об альтернативной процедуре урегулирования споров с участием посредника (процедуре медиации)".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4. В случае, предусмотренном подпунктом 5 пункта 1 настоящей статьи, течение срока исковой давности приостанавливается с момента заключения сторонами отношения соглашения о проведении процедуры медиации до момента прекращения процедуры медиации, определяемого в соответствии с Федеральным законом "Об альтернативной процедуре урегулирования споров с участием посредника (процедуре медиации)".</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fontScale="90000"/>
          </a:bodyPr>
          <a:lstStyle/>
          <a:p>
            <a:r>
              <a:rPr lang="ru-RU" sz="2400" b="1" dirty="0">
                <a:latin typeface="Times New Roman" pitchFamily="18" charset="0"/>
                <a:cs typeface="Times New Roman" pitchFamily="18" charset="0"/>
              </a:rPr>
              <a:t>Арбитражный процессуальный кодекс Российской Федерации</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solidFill>
                  <a:srgbClr val="0070C0"/>
                </a:solidFill>
                <a:latin typeface="Times New Roman" pitchFamily="18" charset="0"/>
                <a:cs typeface="Times New Roman" pitchFamily="18" charset="0"/>
              </a:rPr>
              <a:t>Статья 56. Свидетель</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5.1. Не подлежат допросу в качестве свидетелей посредники, оказывающие содействие сторонам в урегулировании спора, в том числе медиаторы, об обстоятельствах, которые стали им известны в связи с исполнением соответствующих обязанностей.</a:t>
            </a:r>
            <a:br>
              <a:rPr lang="ru-RU" sz="2400" dirty="0">
                <a:latin typeface="Times New Roman" pitchFamily="18" charset="0"/>
                <a:cs typeface="Times New Roman" pitchFamily="18" charset="0"/>
              </a:rPr>
            </a:br>
            <a:r>
              <a:rPr lang="ru-RU" sz="2400" b="1" dirty="0">
                <a:solidFill>
                  <a:srgbClr val="0070C0"/>
                </a:solidFill>
                <a:latin typeface="Times New Roman" pitchFamily="18" charset="0"/>
                <a:cs typeface="Times New Roman" pitchFamily="18" charset="0"/>
              </a:rPr>
              <a:t>Статья 138. Примирение сторон</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Арбитражный суд принимает меры для примирения сторон, содействует им в урегулировании спора.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2. Стороны могут урегулировать спор, заключив мировое соглашение или применяя другие примирительные процедуры, в том числе процедуру медиации, если это не противоречит федеральному закону.</a:t>
            </a:r>
            <a:br>
              <a:rPr lang="ru-RU" sz="2400" dirty="0">
                <a:latin typeface="Times New Roman" pitchFamily="18" charset="0"/>
                <a:cs typeface="Times New Roman" pitchFamily="18" charset="0"/>
              </a:rPr>
            </a:br>
            <a:r>
              <a:rPr lang="ru-RU" sz="2400" b="1" dirty="0">
                <a:solidFill>
                  <a:srgbClr val="0070C0"/>
                </a:solidFill>
                <a:latin typeface="Times New Roman" pitchFamily="18" charset="0"/>
                <a:cs typeface="Times New Roman" pitchFamily="18" charset="0"/>
              </a:rPr>
              <a:t>Статья 158. Отложение судебного разбирательства</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2. Арбитражный суд может отложить судебное разбирательство по ходатайству обеих сторон в случае их обращения за содействием к суду или посреднику, в том числе к медиатору, в целях урегулирования спора.</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r>
              <a:rPr lang="ru-RU" sz="2200" dirty="0">
                <a:latin typeface="Times New Roman" pitchFamily="18" charset="0"/>
                <a:cs typeface="Times New Roman" pitchFamily="18" charset="0"/>
              </a:rPr>
              <a:t>7. Судебное разбирательство может быть отложено на срок, необходимый для устранения обстоятельств, послуживших основанием для отложения, но не более чем на один месяц. В случае, указанном в части 2 настоящей статьи, судебное разбирательство может быть отложено на срок, не превышающий шестидесяти дней.</a:t>
            </a:r>
            <a:br>
              <a:rPr lang="ru-RU" sz="2200" dirty="0">
                <a:latin typeface="Times New Roman" pitchFamily="18" charset="0"/>
                <a:cs typeface="Times New Roman" pitchFamily="18" charset="0"/>
              </a:rPr>
            </a:br>
            <a:r>
              <a:rPr lang="ru-RU" sz="2200" b="1" dirty="0">
                <a:solidFill>
                  <a:srgbClr val="0070C0"/>
                </a:solidFill>
                <a:latin typeface="Times New Roman" pitchFamily="18" charset="0"/>
                <a:cs typeface="Times New Roman" pitchFamily="18" charset="0"/>
              </a:rPr>
              <a:t>Статья 69. Свидетельские показания</a:t>
            </a: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3. Не подлежат допросу в качестве свидетелей:</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1) представители по гражданскому делу, или защитники по уголовному делу, делу об административном правонарушении, или медиаторы - об обстоятельствах, которые стали им известны в связи с исполнением обязанностей представителя, защитника или медиатора;</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fontScale="90000"/>
          </a:bodyPr>
          <a:lstStyle/>
          <a:p>
            <a:r>
              <a:rPr lang="ru-RU" sz="2400" b="1" dirty="0">
                <a:solidFill>
                  <a:srgbClr val="0070C0"/>
                </a:solidFill>
                <a:latin typeface="Times New Roman" pitchFamily="18" charset="0"/>
                <a:cs typeface="Times New Roman" pitchFamily="18" charset="0"/>
              </a:rPr>
              <a:t>Статья 169. Отложение разбирательства дела</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Отложение разбирательства дела допускается в случаях, предусмотренных настоящим Кодексом, а также в случае, если суд признает невозможным рассмотрение дела в этом судебном заседании вследствие неявки кого-либо из участников процесса, предъявления встречного иска, необходимости представления или истребования дополнительных доказательств, привлечения к участию в деле других лиц, совершения иных процессуальных действий. Суд может отложить разбирательство дела на срок, не превышающий шестидесяти дней, по ходатайству обеих сторон в случае принятия ими решения о проведении процедуры медиации</a:t>
            </a:r>
            <a:r>
              <a:rPr lang="ru-RU" sz="2400" dirty="0" smtClean="0">
                <a:latin typeface="Times New Roman" pitchFamily="18" charset="0"/>
                <a:cs typeface="Times New Roman" pitchFamily="18" charset="0"/>
              </a:rPr>
              <a:t>.</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b="1" dirty="0" smtClean="0">
                <a:solidFill>
                  <a:srgbClr val="FF0000"/>
                </a:solidFill>
              </a:rPr>
              <a:t>Федеральный </a:t>
            </a:r>
            <a:r>
              <a:rPr lang="ru-RU" sz="2400" b="1" dirty="0">
                <a:solidFill>
                  <a:srgbClr val="FF0000"/>
                </a:solidFill>
              </a:rPr>
              <a:t>закон от 24 июля 2002 года N 102-ФЗ "О третейских судах в Российской Федерации"</a:t>
            </a:r>
            <a:r>
              <a:rPr lang="ru-RU" sz="2400" dirty="0"/>
              <a:t/>
            </a:r>
            <a:br>
              <a:rPr lang="ru-RU" sz="2400" dirty="0"/>
            </a:br>
            <a:r>
              <a:rPr lang="ru-RU" sz="2400" b="1" dirty="0">
                <a:solidFill>
                  <a:srgbClr val="0070C0"/>
                </a:solidFill>
              </a:rPr>
              <a:t>Статья 5. Передача спора на разрешение третейского суда</a:t>
            </a:r>
            <a:r>
              <a:rPr lang="ru-RU" sz="2400" dirty="0"/>
              <a:t/>
            </a:r>
            <a:br>
              <a:rPr lang="ru-RU" sz="2400" dirty="0"/>
            </a:br>
            <a:r>
              <a:rPr lang="ru-RU" sz="2400" dirty="0"/>
              <a:t>5. Спор не может быть передан на разрешение третейского суда при наличии в договоре медиативной оговорки.</a:t>
            </a:r>
            <a:br>
              <a:rPr lang="ru-RU" sz="2400" dirty="0"/>
            </a:b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endParaRPr lang="ru-RU" sz="22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2"/>
          <p:cNvSpPr>
            <a:spLocks noGrp="1"/>
          </p:cNvSpPr>
          <p:nvPr>
            <p:ph type="title"/>
          </p:nvPr>
        </p:nvSpPr>
        <p:spPr>
          <a:xfrm>
            <a:off x="457200" y="274638"/>
            <a:ext cx="8229600" cy="6323012"/>
          </a:xfrm>
        </p:spPr>
        <p:txBody>
          <a:bodyPr>
            <a:normAutofit fontScale="90000"/>
          </a:bodyPr>
          <a:lstStyle/>
          <a:p>
            <a:r>
              <a:rPr lang="ru-RU" sz="2400" b="1" dirty="0">
                <a:solidFill>
                  <a:srgbClr val="0070C0"/>
                </a:solidFill>
              </a:rPr>
              <a:t>Статья 6.1. Применение процедуры медиации к спору, который </a:t>
            </a:r>
            <a:r>
              <a:rPr lang="ru-RU" sz="2400" dirty="0"/>
              <a:t>находится на разрешении в третейском суде</a:t>
            </a:r>
            <a:br>
              <a:rPr lang="ru-RU" sz="2400" dirty="0"/>
            </a:br>
            <a:r>
              <a:rPr lang="ru-RU" sz="2400" dirty="0"/>
              <a:t>1. Применение процедуры медиации допускается на любой стадии третейского разбирательства.</a:t>
            </a:r>
            <a:br>
              <a:rPr lang="ru-RU" sz="2400" dirty="0"/>
            </a:br>
            <a:r>
              <a:rPr lang="ru-RU" sz="2400" dirty="0"/>
              <a:t>2. В случае принятия сторонами решения о проведении процедуры медиации любая из сторон вправе заявить третейскому суду соответствующее ходатайство. При этом стороны должны представить суду соглашение о проведении процедуры медиации, заключенное в письменной форме и соответствующее требованиям, предусмотренным Федеральным законом "Об альтернативной процедуре урегулирования споров с участием посредника (процедуре медиации)".</a:t>
            </a:r>
            <a:br>
              <a:rPr lang="ru-RU" sz="2400" dirty="0"/>
            </a:br>
            <a:r>
              <a:rPr lang="ru-RU" sz="2400" dirty="0"/>
              <a:t>3. В случае, если третейскому суду представлено соглашение, указанное в пункте 2 настоящей статьи, суд выносит определение о проведении сторонами процедуры медиации.</a:t>
            </a:r>
            <a:br>
              <a:rPr lang="ru-RU" sz="2400" dirty="0"/>
            </a:br>
            <a:endParaRPr lang="ru-RU" sz="22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r>
              <a:rPr lang="ru-RU" sz="2200" dirty="0">
                <a:latin typeface="Times New Roman" pitchFamily="18" charset="0"/>
                <a:cs typeface="Times New Roman" pitchFamily="18" charset="0"/>
              </a:rPr>
              <a:t>4. Срок проведения процедуры медиации устанавливается по соглашению сторон в порядке, установленном Федеральным законом "Об альтернативной процедуре урегулирования споров с участием посредника (процедуре медиации)", и указывается в определении третейского суда. На этот срок третейское разбирательство откладывается.</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5. Медиативное соглашение, заключенное сторонами в письменной форме по результатам проведения процедуры медиации в отношении спора, который находится на разрешении в третейском суде, может быть утверждено третейским судом в качестве мирового соглашения по правилам, установленным настоящим Федеральным законом.</a:t>
            </a:r>
            <a:r>
              <a:rPr lang="ru-RU" sz="2400" dirty="0"/>
              <a:t/>
            </a:r>
            <a:br>
              <a:rPr lang="ru-RU" sz="2400" dirty="0"/>
            </a:br>
            <a:endParaRPr lang="ru-RU" sz="22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fontScale="90000"/>
          </a:bodyPr>
          <a:lstStyle/>
          <a:p>
            <a:r>
              <a:rPr lang="ru-RU" sz="2400" b="1" dirty="0">
                <a:solidFill>
                  <a:srgbClr val="FF0000"/>
                </a:solidFill>
                <a:latin typeface="Times New Roman" pitchFamily="18" charset="0"/>
                <a:cs typeface="Times New Roman" pitchFamily="18" charset="0"/>
              </a:rPr>
              <a:t>Федеральный закон от 13 марта 2006 года N 38-ФЗ "О рекламе"</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b="1" dirty="0">
                <a:solidFill>
                  <a:srgbClr val="0070C0"/>
                </a:solidFill>
                <a:latin typeface="Times New Roman" pitchFamily="18" charset="0"/>
                <a:cs typeface="Times New Roman" pitchFamily="18" charset="0"/>
              </a:rPr>
              <a:t>Статья 301. Реклама деятельности медиаторов по обеспечению проведения процедуры медиации</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1. Реклама деятельности медиаторов по обеспечению проведения процедуры медиации, не прошедших соответствующего профессионального обучения и не имеющих подтверждающих такое обучение документов, выданных соответствующей некоммерческой организацией, осуществляющей подготовку медиаторов, не допускается.</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2. Реклама деятельности медиаторов по обеспечению проведения процедуры медиации должна содержать сведения о документах, подтверждающих прохождение медиатором соответствующего профессионального обучения, а реклама деятельности организации, осуществляющей деятельность по обеспечению проведения процедуры медиации, - источник информации об утвержденных этой организацией правилах проведения процедуры медиации, стандартах и правилах профессиональной деятельности медиаторов.</a:t>
            </a:r>
            <a:r>
              <a:rPr lang="ru-RU" sz="2400" dirty="0"/>
              <a:t/>
            </a:r>
            <a:br>
              <a:rPr lang="ru-RU" sz="2400" dirty="0"/>
            </a:br>
            <a:endParaRPr lang="ru-RU" sz="22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22314"/>
          </a:xfrm>
        </p:spPr>
        <p:txBody>
          <a:bodyPr>
            <a:normAutofit/>
          </a:bodyPr>
          <a:lstStyle/>
          <a:p>
            <a:r>
              <a:rPr lang="ru-RU" sz="2200" dirty="0">
                <a:latin typeface="Times New Roman" pitchFamily="18" charset="0"/>
                <a:cs typeface="Times New Roman" pitchFamily="18" charset="0"/>
              </a:rPr>
              <a:t>3. Реклама деятельности медиаторов по обеспечению проведения процедуры медиации не должна содержать утверждение о том, что применение процедуры медиации как способа урегулирования спора имеет преимущества перед разрешением спора в суде, арбитражном суде или третейском суде.</a:t>
            </a:r>
            <a:r>
              <a:rPr lang="ru-RU" sz="2400" dirty="0"/>
              <a:t/>
            </a:r>
            <a:br>
              <a:rPr lang="ru-RU" sz="2400" dirty="0"/>
            </a:br>
            <a:endParaRPr lang="ru-RU" sz="2200" dirty="0">
              <a:latin typeface="Times New Roman" pitchFamily="18" charset="0"/>
              <a:cs typeface="Times New Roman" pitchFamily="18" charset="0"/>
            </a:endParaRPr>
          </a:p>
        </p:txBody>
      </p:sp>
      <p:pic>
        <p:nvPicPr>
          <p:cNvPr id="4" name="Содержимое 3" descr="13.png"/>
          <p:cNvPicPr>
            <a:picLocks noGrp="1" noChangeAspect="1"/>
          </p:cNvPicPr>
          <p:nvPr>
            <p:ph idx="1"/>
          </p:nvPr>
        </p:nvPicPr>
        <p:blipFill>
          <a:blip r:embed="rId2" cstate="print"/>
          <a:stretch>
            <a:fillRect/>
          </a:stretch>
        </p:blipFill>
        <p:spPr>
          <a:xfrm>
            <a:off x="1403648" y="2492896"/>
            <a:ext cx="6264696" cy="4176464"/>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514402"/>
          </a:xfrm>
        </p:spPr>
        <p:txBody>
          <a:bodyPr>
            <a:noAutofit/>
          </a:bodyPr>
          <a:lstStyle/>
          <a:p>
            <a:pPr algn="just"/>
            <a:r>
              <a:rPr lang="ru-RU" sz="2800" b="1" dirty="0" smtClean="0">
                <a:solidFill>
                  <a:srgbClr val="FF0000"/>
                </a:solidFill>
                <a:latin typeface="Times New Roman" pitchFamily="18" charset="0"/>
                <a:cs typeface="Times New Roman" pitchFamily="18" charset="0"/>
              </a:rPr>
              <a:t>     Процедура медиации (медиация)</a:t>
            </a:r>
            <a:r>
              <a:rPr lang="ru-RU" sz="2800" dirty="0" smtClean="0">
                <a:solidFill>
                  <a:srgbClr val="FF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 способ урегулирования споров при содействии медиатора на основе добровольного согласия сторон в целях достижения ими взаимоприемлемого решения, отражающего интересы всех сторон спора. Медиация является альтернативной по отношению к государственной судебной системе и ее применение связано с возможностью выбора по взаимному соглашению спорящих сторон. Процедура медиации условно делится на внесудебную, досудебную и судебную. </a:t>
            </a:r>
            <a:endParaRPr lang="ru-RU" sz="2400" dirty="0">
              <a:latin typeface="Times New Roman" pitchFamily="18" charset="0"/>
              <a:cs typeface="Times New Roman" pitchFamily="18" charset="0"/>
            </a:endParaRPr>
          </a:p>
        </p:txBody>
      </p:sp>
      <p:pic>
        <p:nvPicPr>
          <p:cNvPr id="4" name="Содержимое 3" descr="14.jpg"/>
          <p:cNvPicPr>
            <a:picLocks noGrp="1" noChangeAspect="1"/>
          </p:cNvPicPr>
          <p:nvPr>
            <p:ph idx="1"/>
          </p:nvPr>
        </p:nvPicPr>
        <p:blipFill>
          <a:blip r:embed="rId2" cstate="print"/>
          <a:stretch>
            <a:fillRect/>
          </a:stretch>
        </p:blipFill>
        <p:spPr>
          <a:xfrm>
            <a:off x="2269066" y="3933825"/>
            <a:ext cx="4605867" cy="259080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fontScale="90000"/>
          </a:bodyPr>
          <a:lstStyle/>
          <a:p>
            <a:r>
              <a:rPr lang="ru-RU" sz="2700" b="1" dirty="0" smtClean="0">
                <a:solidFill>
                  <a:srgbClr val="FF0000"/>
                </a:solidFill>
                <a:latin typeface="Times New Roman" pitchFamily="18" charset="0"/>
                <a:cs typeface="Times New Roman" pitchFamily="18" charset="0"/>
              </a:rPr>
              <a:t>Медиация может проводиться:</a:t>
            </a:r>
            <a:br>
              <a:rPr lang="ru-RU" sz="2700" b="1" dirty="0" smtClean="0">
                <a:solidFill>
                  <a:srgbClr val="FF0000"/>
                </a:solidFill>
                <a:latin typeface="Times New Roman" pitchFamily="18" charset="0"/>
                <a:cs typeface="Times New Roman" pitchFamily="18" charset="0"/>
              </a:rPr>
            </a:br>
            <a:r>
              <a:rPr lang="ru-RU" sz="2700" dirty="0" smtClean="0">
                <a:latin typeface="Times New Roman" pitchFamily="18" charset="0"/>
                <a:cs typeface="Times New Roman" pitchFamily="18" charset="0"/>
              </a:rPr>
              <a:t/>
            </a:r>
            <a:br>
              <a:rPr lang="ru-RU" sz="2700" dirty="0" smtClean="0">
                <a:latin typeface="Times New Roman" pitchFamily="18" charset="0"/>
                <a:cs typeface="Times New Roman" pitchFamily="18" charset="0"/>
              </a:rPr>
            </a:br>
            <a:r>
              <a:rPr lang="ru-RU" sz="2700" b="1" dirty="0" smtClean="0">
                <a:solidFill>
                  <a:srgbClr val="0070C0"/>
                </a:solidFill>
                <a:latin typeface="Times New Roman" pitchFamily="18" charset="0"/>
                <a:cs typeface="Times New Roman" pitchFamily="18" charset="0"/>
              </a:rPr>
              <a:t>1) во внесудебном порядке</a:t>
            </a:r>
            <a:r>
              <a:rPr lang="ru-RU" sz="2700" dirty="0" smtClean="0">
                <a:latin typeface="Times New Roman" pitchFamily="18" charset="0"/>
                <a:cs typeface="Times New Roman" pitchFamily="18" charset="0"/>
              </a:rPr>
              <a:t> - в случае, когда у спорящих сторон возникают затруднения в урегулировании спора, а обращаться в суд у них намерения нет;</a:t>
            </a:r>
            <a:br>
              <a:rPr lang="ru-RU" sz="2700" dirty="0" smtClean="0">
                <a:latin typeface="Times New Roman" pitchFamily="18" charset="0"/>
                <a:cs typeface="Times New Roman" pitchFamily="18" charset="0"/>
              </a:rPr>
            </a:br>
            <a:r>
              <a:rPr lang="ru-RU" sz="2700" b="1" dirty="0" smtClean="0">
                <a:solidFill>
                  <a:srgbClr val="0070C0"/>
                </a:solidFill>
                <a:latin typeface="Times New Roman" pitchFamily="18" charset="0"/>
                <a:cs typeface="Times New Roman" pitchFamily="18" charset="0"/>
              </a:rPr>
              <a:t>2) в досудебном порядке</a:t>
            </a:r>
            <a:r>
              <a:rPr lang="ru-RU" sz="2700" dirty="0" smtClean="0">
                <a:latin typeface="Times New Roman" pitchFamily="18" charset="0"/>
                <a:cs typeface="Times New Roman" pitchFamily="18" charset="0"/>
              </a:rPr>
              <a:t> - в случаях, предусмотренных законом, или на основании внесенной в договор или в иное юридически обязательное соглашение, заключенное между участниками спора, медиативной оговорки о необходимости урегулирования разногласий путем применения процедуры медиации;</a:t>
            </a:r>
            <a:br>
              <a:rPr lang="ru-RU" sz="2700" dirty="0" smtClean="0">
                <a:latin typeface="Times New Roman" pitchFamily="18" charset="0"/>
                <a:cs typeface="Times New Roman" pitchFamily="18" charset="0"/>
              </a:rPr>
            </a:br>
            <a:r>
              <a:rPr lang="ru-RU" sz="2700" b="1" dirty="0" smtClean="0">
                <a:solidFill>
                  <a:srgbClr val="0070C0"/>
                </a:solidFill>
                <a:latin typeface="Times New Roman" pitchFamily="18" charset="0"/>
                <a:cs typeface="Times New Roman" pitchFamily="18" charset="0"/>
              </a:rPr>
              <a:t>3) в рамках судебного процесса</a:t>
            </a:r>
            <a:r>
              <a:rPr lang="ru-RU" sz="2700" dirty="0" smtClean="0">
                <a:latin typeface="Times New Roman" pitchFamily="18" charset="0"/>
                <a:cs typeface="Times New Roman" pitchFamily="18" charset="0"/>
              </a:rPr>
              <a:t> - в случае, когда стороны имеют право на любой стадии судебного разбирательства прервать процесс и обратиться к процедуре медиации, а на суд возлагается обязанность предложить сторонам использовать процедуру медиации.</a:t>
            </a:r>
            <a:r>
              <a:rPr lang="ru-RU" sz="2400" dirty="0" smtClean="0"/>
              <a:t/>
            </a:r>
            <a:br>
              <a:rPr lang="ru-RU" sz="2400" dirty="0" smtClean="0"/>
            </a:br>
            <a:endParaRPr lang="ru-RU" sz="24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274638"/>
            <a:ext cx="8229600" cy="6249987"/>
          </a:xfrm>
        </p:spPr>
        <p:txBody>
          <a:bodyPr>
            <a:normAutofit/>
          </a:bodyPr>
          <a:lstStyle/>
          <a:p>
            <a:r>
              <a:rPr lang="ru-RU" sz="2800" b="1" dirty="0">
                <a:solidFill>
                  <a:srgbClr val="0070C0"/>
                </a:solidFill>
                <a:latin typeface="Times New Roman" pitchFamily="18" charset="0"/>
                <a:cs typeface="Times New Roman" pitchFamily="18" charset="0"/>
              </a:rPr>
              <a:t>Медиация необходима в следующих случаях</a:t>
            </a:r>
            <a:r>
              <a:rPr lang="ru-RU" sz="2800" b="1" dirty="0" smtClean="0">
                <a:solidFill>
                  <a:srgbClr val="0070C0"/>
                </a:solidFill>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1. Когда </a:t>
            </a:r>
            <a:r>
              <a:rPr lang="ru-RU" sz="2400" dirty="0">
                <a:latin typeface="Times New Roman" pitchFamily="18" charset="0"/>
                <a:cs typeface="Times New Roman" pitchFamily="18" charset="0"/>
              </a:rPr>
              <a:t>необходимо прийти к тому или иному решению в результате переговоров и закрепить его </a:t>
            </a:r>
            <a:r>
              <a:rPr lang="ru-RU" sz="2400" dirty="0" smtClean="0">
                <a:latin typeface="Times New Roman" pitchFamily="18" charset="0"/>
                <a:cs typeface="Times New Roman" pitchFamily="18" charset="0"/>
              </a:rPr>
              <a:t>документально.</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2. Когда </a:t>
            </a:r>
            <a:r>
              <a:rPr lang="ru-RU" sz="2400" dirty="0">
                <a:latin typeface="Times New Roman" pitchFamily="18" charset="0"/>
                <a:cs typeface="Times New Roman" pitchFamily="18" charset="0"/>
              </a:rPr>
              <a:t>между сторонами есть договоренности, которые они не могут раскрывать третьим лицам (а тем более в суде) и хотят сохранить </a:t>
            </a:r>
            <a:r>
              <a:rPr lang="ru-RU" sz="2400" dirty="0" smtClean="0">
                <a:latin typeface="Times New Roman" pitchFamily="18" charset="0"/>
                <a:cs typeface="Times New Roman" pitchFamily="18" charset="0"/>
              </a:rPr>
              <a:t>конфиденциальность.</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3. Когда </a:t>
            </a:r>
            <a:r>
              <a:rPr lang="ru-RU" sz="2400" dirty="0">
                <a:latin typeface="Times New Roman" pitchFamily="18" charset="0"/>
                <a:cs typeface="Times New Roman" pitchFamily="18" charset="0"/>
              </a:rPr>
              <a:t>раздражение и эмоции препятствуют эффективному общению </a:t>
            </a:r>
            <a:r>
              <a:rPr lang="ru-RU" sz="2400" dirty="0" smtClean="0">
                <a:latin typeface="Times New Roman" pitchFamily="18" charset="0"/>
                <a:cs typeface="Times New Roman" pitchFamily="18" charset="0"/>
              </a:rPr>
              <a:t>сторон.</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4. Когда </a:t>
            </a:r>
            <a:r>
              <a:rPr lang="ru-RU" sz="2400" dirty="0">
                <a:latin typeface="Times New Roman" pitchFamily="18" charset="0"/>
                <a:cs typeface="Times New Roman" pitchFamily="18" charset="0"/>
              </a:rPr>
              <a:t>стороны ограниченны временными рамками и экономят </a:t>
            </a:r>
            <a:r>
              <a:rPr lang="ru-RU" sz="2400" dirty="0" smtClean="0">
                <a:latin typeface="Times New Roman" pitchFamily="18" charset="0"/>
                <a:cs typeface="Times New Roman" pitchFamily="18" charset="0"/>
              </a:rPr>
              <a:t>средства.</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5. Когда </a:t>
            </a:r>
            <a:r>
              <a:rPr lang="ru-RU" sz="2400" dirty="0">
                <a:latin typeface="Times New Roman" pitchFamily="18" charset="0"/>
                <a:cs typeface="Times New Roman" pitchFamily="18" charset="0"/>
              </a:rPr>
              <a:t>стороны хотят оставаться в партнерских или добрых отношениях.</a:t>
            </a:r>
            <a:r>
              <a:rPr lang="ru-RU" sz="2400" dirty="0"/>
              <a:t/>
            </a:r>
            <a:br>
              <a:rPr lang="ru-RU" sz="2400" dirty="0"/>
            </a:br>
            <a:endParaRPr lang="ru-RU" sz="24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pPr algn="just"/>
            <a:r>
              <a:rPr lang="ru-RU" sz="2400" dirty="0" smtClean="0">
                <a:latin typeface="Times New Roman" pitchFamily="18" charset="0"/>
                <a:cs typeface="Times New Roman" pitchFamily="18" charset="0"/>
              </a:rPr>
              <a:t>     Процедура медиации используется при наличии </a:t>
            </a:r>
            <a:r>
              <a:rPr lang="ru-RU" sz="2400" b="1" dirty="0" smtClean="0">
                <a:solidFill>
                  <a:srgbClr val="0070C0"/>
                </a:solidFill>
                <a:latin typeface="Times New Roman" pitchFamily="18" charset="0"/>
                <a:cs typeface="Times New Roman" pitchFamily="18" charset="0"/>
              </a:rPr>
              <a:t>Соглашения о применении процедуры медиации,</a:t>
            </a:r>
            <a:r>
              <a:rPr lang="ru-RU" sz="2400" dirty="0" smtClean="0">
                <a:latin typeface="Times New Roman" pitchFamily="18" charset="0"/>
                <a:cs typeface="Times New Roman" pitchFamily="18" charset="0"/>
              </a:rPr>
              <a:t> заключенного сторонами до возникновения спора или после его возникновения. Соглашение сторон о применении процедуры медиации, заключенное до возникновения спора, называется медиативной оговоркой. Наличие соглашения о применении процедуры медиации, равно как и наличие соглашения о проведении процедуры медиации и связанное с ним непосредственное проведение этой процедуры, не является препятствием для обращения в суд или третейский суд, если иное не предусмотрено федеральными законами.</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a:t>
            </a:r>
            <a:r>
              <a:rPr lang="ru-RU" sz="2400" b="1" dirty="0" smtClean="0">
                <a:solidFill>
                  <a:srgbClr val="0070C0"/>
                </a:solidFill>
                <a:latin typeface="Times New Roman" pitchFamily="18" charset="0"/>
                <a:cs typeface="Times New Roman" pitchFamily="18" charset="0"/>
              </a:rPr>
              <a:t>Сторонами процедуры медиации</a:t>
            </a:r>
            <a:r>
              <a:rPr lang="ru-RU" sz="2400" dirty="0" smtClean="0">
                <a:latin typeface="Times New Roman" pitchFamily="18" charset="0"/>
                <a:cs typeface="Times New Roman" pitchFamily="18" charset="0"/>
              </a:rPr>
              <a:t> признаются любые физические или юридические лица - субъекты гражданских, трудовых и семейных правоотношений, желающие урегулировать спор с помощью процедуры медиации.</a:t>
            </a:r>
            <a:endParaRPr lang="ru-RU" sz="2400"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a:spLocks noGrp="1"/>
          </p:cNvSpPr>
          <p:nvPr>
            <p:ph type="title"/>
          </p:nvPr>
        </p:nvSpPr>
        <p:spPr>
          <a:xfrm>
            <a:off x="457200" y="274638"/>
            <a:ext cx="8229600" cy="6249987"/>
          </a:xfrm>
        </p:spPr>
        <p:txBody>
          <a:bodyPr>
            <a:normAutofit/>
          </a:bodyPr>
          <a:lstStyle/>
          <a:p>
            <a:r>
              <a:rPr lang="ru-RU" sz="2800" b="1" dirty="0" smtClean="0">
                <a:solidFill>
                  <a:srgbClr val="FF0000"/>
                </a:solidFill>
                <a:latin typeface="Times New Roman" pitchFamily="18" charset="0"/>
                <a:cs typeface="Times New Roman" pitchFamily="18" charset="0"/>
              </a:rPr>
              <a:t>Медиация применяется</a:t>
            </a:r>
            <a:r>
              <a:rPr lang="ru-RU" sz="2400" dirty="0" smtClean="0">
                <a:latin typeface="Times New Roman" pitchFamily="18" charset="0"/>
                <a:cs typeface="Times New Roman" pitchFamily="18" charset="0"/>
              </a:rPr>
              <a:t> в случаях: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сторонам необходимо прийти к тому или иному решению в результате переговоров и закрепить его документально;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между сторонами есть договоренности, которые они не могут раскрывать третьим лицам (а тем более в суде) и хотят сохранить конфиденциальность;</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раздражение и эмоции препятствуют эффективному общению сторон;</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стороны ограниченны временными рамками и экономят средства;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стороны хотят оставаться в партнерских или добрых отношениях.</a:t>
            </a:r>
            <a:r>
              <a:rPr lang="ru-RU" sz="2400" dirty="0" smtClean="0"/>
              <a:t/>
            </a:r>
            <a:br>
              <a:rPr lang="ru-RU" sz="2400" dirty="0" smtClean="0"/>
            </a:br>
            <a:endParaRPr lang="ru-RU" sz="24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74442"/>
          </a:xfrm>
        </p:spPr>
        <p:txBody>
          <a:bodyPr>
            <a:normAutofit/>
          </a:bodyPr>
          <a:lstStyle/>
          <a:p>
            <a:pPr algn="just"/>
            <a:r>
              <a:rPr lang="ru-RU" sz="2800" b="1" dirty="0" smtClean="0">
                <a:solidFill>
                  <a:srgbClr val="FF0000"/>
                </a:solidFill>
                <a:latin typeface="Times New Roman" pitchFamily="18" charset="0"/>
                <a:cs typeface="Times New Roman" pitchFamily="18" charset="0"/>
              </a:rPr>
              <a:t>     Медиация не применяется</a:t>
            </a:r>
            <a:r>
              <a:rPr lang="ru-RU" sz="2400" dirty="0" smtClean="0">
                <a:latin typeface="Times New Roman" pitchFamily="18" charset="0"/>
                <a:cs typeface="Times New Roman" pitchFamily="18" charset="0"/>
              </a:rPr>
              <a:t> к коллективным трудовым спорам, а также спорам, возникающим из гражданских правоотношений, в том числе в связи с осуществлением предпринимательской и иной экономической деятельности, а также спорам, возникающим из трудовых правоотношений и семейных правоотношений, в случае, если такие споры затрагивают или могут затронуть права и законные интересы третьих лиц, не участвующих в процедуре медиации, или публичные интересы.</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4" name="Содержимое 3" descr="15.jpg"/>
          <p:cNvPicPr>
            <a:picLocks noGrp="1" noChangeAspect="1"/>
          </p:cNvPicPr>
          <p:nvPr>
            <p:ph idx="1"/>
          </p:nvPr>
        </p:nvPicPr>
        <p:blipFill>
          <a:blip r:embed="rId2" cstate="print"/>
          <a:stretch>
            <a:fillRect/>
          </a:stretch>
        </p:blipFill>
        <p:spPr>
          <a:xfrm>
            <a:off x="2716027" y="4292600"/>
            <a:ext cx="3711945" cy="2232025"/>
          </a:xfr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a:bodyPr>
          <a:lstStyle/>
          <a:p>
            <a:pPr algn="just"/>
            <a:r>
              <a:rPr lang="ru-RU" sz="2400" b="1" dirty="0" smtClean="0">
                <a:solidFill>
                  <a:srgbClr val="FF0000"/>
                </a:solidFill>
                <a:latin typeface="Times New Roman" pitchFamily="18" charset="0"/>
                <a:cs typeface="Times New Roman" pitchFamily="18" charset="0"/>
              </a:rPr>
              <a:t>     Медиация не применяется</a:t>
            </a:r>
            <a:r>
              <a:rPr lang="ru-RU" sz="2400" dirty="0" smtClean="0">
                <a:latin typeface="Times New Roman" pitchFamily="18" charset="0"/>
                <a:cs typeface="Times New Roman" pitchFamily="18" charset="0"/>
              </a:rPr>
              <a:t> к отношениям, связанным с оказанием судьей или третейским судьей в ходе судебного или третейского разбирательства содействия примирению сторон, если иное не предусмотрено федеральным законом.</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Медиация не применяется,</a:t>
            </a:r>
            <a:r>
              <a:rPr lang="ru-RU" sz="2400" dirty="0" smtClean="0">
                <a:latin typeface="Times New Roman" pitchFamily="18" charset="0"/>
                <a:cs typeface="Times New Roman" pitchFamily="18" charset="0"/>
              </a:rPr>
              <a:t> если: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стороне нужно продемонстрировать непреклонность, чтобы впредь другими лицами не выдвигались подобные требования;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сторона не заинтересована в урегулировании этого спора;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сторона легко может получить благоприятное решение суда в короткие сроки и с меньшими затратами;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стороне нужно привлечь внимание общественности к этому спору;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спор включает в себя уголовные или конституционные решения.</a:t>
            </a:r>
            <a:r>
              <a:rPr lang="ru-RU" sz="2400" dirty="0" smtClean="0"/>
              <a:t/>
            </a:r>
            <a:br>
              <a:rPr lang="ru-RU" sz="2400" dirty="0" smtClean="0"/>
            </a:br>
            <a:endParaRPr lang="ru-RU"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370386"/>
          </a:xfrm>
        </p:spPr>
        <p:txBody>
          <a:bodyPr>
            <a:noAutofit/>
          </a:bodyPr>
          <a:lstStyle/>
          <a:p>
            <a:pPr algn="just"/>
            <a:r>
              <a:rPr lang="ru-RU" sz="2400" dirty="0" smtClean="0">
                <a:latin typeface="Times New Roman" pitchFamily="18" charset="0"/>
                <a:cs typeface="Times New Roman" pitchFamily="18" charset="0"/>
              </a:rPr>
              <a:t>     Как </a:t>
            </a:r>
            <a:r>
              <a:rPr lang="ru-RU" sz="2400" dirty="0">
                <a:latin typeface="Times New Roman" pitchFamily="18" charset="0"/>
                <a:cs typeface="Times New Roman" pitchFamily="18" charset="0"/>
              </a:rPr>
              <a:t>организатор процесса медиации медиатор </a:t>
            </a:r>
            <a:r>
              <a:rPr lang="ru-RU" sz="2400" b="1" dirty="0">
                <a:solidFill>
                  <a:srgbClr val="FF0000"/>
                </a:solidFill>
                <a:latin typeface="Times New Roman" pitchFamily="18" charset="0"/>
                <a:cs typeface="Times New Roman" pitchFamily="18" charset="0"/>
              </a:rPr>
              <a:t>обеспечивает последовательное и конструктивное ведение переговоров</a:t>
            </a:r>
            <a:r>
              <a:rPr lang="ru-RU" sz="2400" b="1" dirty="0" smtClean="0">
                <a:solidFill>
                  <a:srgbClr val="FF0000"/>
                </a:solidFill>
                <a:latin typeface="Times New Roman" pitchFamily="18" charset="0"/>
                <a:cs typeface="Times New Roman" pitchFamily="18" charset="0"/>
              </a:rPr>
              <a:t>.</a:t>
            </a:r>
            <a:r>
              <a:rPr lang="ru-RU" sz="2400" b="1" dirty="0" smtClean="0">
                <a:latin typeface="Times New Roman" pitchFamily="18" charset="0"/>
                <a:cs typeface="Times New Roman" pitchFamily="18" charset="0"/>
              </a:rPr>
              <a:t/>
            </a:r>
            <a:br>
              <a:rPr lang="ru-RU" sz="2400" b="1"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Организуя переговоры, медиатор задает правила поведения с момента прихода клиентов на медиацию, помогает сторонам договориться о процедуре ведения переговоров, и на протяжении всей </a:t>
            </a:r>
            <a:r>
              <a:rPr lang="ru-RU" sz="2400" dirty="0" err="1">
                <a:latin typeface="Times New Roman" pitchFamily="18" charset="0"/>
                <a:cs typeface="Times New Roman" pitchFamily="18" charset="0"/>
              </a:rPr>
              <a:t>медиационной</a:t>
            </a:r>
            <a:r>
              <a:rPr lang="ru-RU" sz="2400" dirty="0">
                <a:latin typeface="Times New Roman" pitchFamily="18" charset="0"/>
                <a:cs typeface="Times New Roman" pitchFamily="18" charset="0"/>
              </a:rPr>
              <a:t> сессии поддерживает как выполнение достигнутых процедурных соглашений, так и корректные отношения между сторонами. </a:t>
            </a:r>
          </a:p>
        </p:txBody>
      </p:sp>
      <p:pic>
        <p:nvPicPr>
          <p:cNvPr id="4" name="Содержимое 3" descr="2.jpg"/>
          <p:cNvPicPr>
            <a:picLocks noGrp="1" noChangeAspect="1"/>
          </p:cNvPicPr>
          <p:nvPr>
            <p:ph idx="1"/>
          </p:nvPr>
        </p:nvPicPr>
        <p:blipFill>
          <a:blip r:embed="rId2" cstate="print"/>
          <a:stretch>
            <a:fillRect/>
          </a:stretch>
        </p:blipFill>
        <p:spPr>
          <a:xfrm>
            <a:off x="2627784" y="3860800"/>
            <a:ext cx="3960440" cy="252052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74442"/>
          </a:xfrm>
        </p:spPr>
        <p:txBody>
          <a:bodyPr>
            <a:noAutofit/>
          </a:bodyPr>
          <a:lstStyle/>
          <a:p>
            <a:pPr algn="just"/>
            <a:r>
              <a:rPr lang="ru-RU" sz="2400" dirty="0" smtClean="0">
                <a:latin typeface="Times New Roman" pitchFamily="18" charset="0"/>
                <a:cs typeface="Times New Roman" pitchFamily="18" charset="0"/>
              </a:rPr>
              <a:t>     До </a:t>
            </a:r>
            <a:r>
              <a:rPr lang="ru-RU" sz="2400" dirty="0">
                <a:latin typeface="Times New Roman" pitchFamily="18" charset="0"/>
                <a:cs typeface="Times New Roman" pitchFamily="18" charset="0"/>
              </a:rPr>
              <a:t>начала медиации медиатор должен </a:t>
            </a:r>
            <a:r>
              <a:rPr lang="ru-RU" sz="2400" b="1" dirty="0">
                <a:solidFill>
                  <a:srgbClr val="FF0000"/>
                </a:solidFill>
                <a:latin typeface="Times New Roman" pitchFamily="18" charset="0"/>
                <a:cs typeface="Times New Roman" pitchFamily="18" charset="0"/>
              </a:rPr>
              <a:t>подготовить помещение для медиации</a:t>
            </a:r>
            <a:r>
              <a:rPr lang="ru-RU" sz="2400" dirty="0">
                <a:latin typeface="Times New Roman" pitchFamily="18" charset="0"/>
                <a:cs typeface="Times New Roman" pitchFamily="18" charset="0"/>
              </a:rPr>
              <a:t> и позаботиться, чтобы и сторонам, и медиатору было удобно сидеть, на столе должны быть бумага и ручки на случай записей. Важно также предусмотреть, где будет находиться и что делать другая сторона во время индивидуальной работы медиатора с каждой из сторон (в </a:t>
            </a:r>
            <a:r>
              <a:rPr lang="ru-RU" sz="2400" dirty="0" err="1">
                <a:latin typeface="Times New Roman" pitchFamily="18" charset="0"/>
                <a:cs typeface="Times New Roman" pitchFamily="18" charset="0"/>
              </a:rPr>
              <a:t>кокусе</a:t>
            </a:r>
            <a:r>
              <a:rPr lang="ru-RU" sz="2400" dirty="0">
                <a:latin typeface="Times New Roman" pitchFamily="18" charset="0"/>
                <a:cs typeface="Times New Roman" pitchFamily="18" charset="0"/>
              </a:rPr>
              <a:t>). Все это следует сделать до прихода клиентов. Если же медиатору приходится работать на территории клиентов, он должен позаботиться о необходимых условиях удобства работы и обеспечения конфиденциальности процесса.</a:t>
            </a:r>
          </a:p>
        </p:txBody>
      </p:sp>
      <p:pic>
        <p:nvPicPr>
          <p:cNvPr id="4" name="Содержимое 3" descr="3.jpg"/>
          <p:cNvPicPr>
            <a:picLocks noGrp="1" noChangeAspect="1"/>
          </p:cNvPicPr>
          <p:nvPr>
            <p:ph idx="1"/>
          </p:nvPr>
        </p:nvPicPr>
        <p:blipFill>
          <a:blip r:embed="rId2" cstate="print"/>
          <a:stretch>
            <a:fillRect/>
          </a:stretch>
        </p:blipFill>
        <p:spPr>
          <a:xfrm>
            <a:off x="2771800" y="4437063"/>
            <a:ext cx="3528392" cy="2232297"/>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18458"/>
          </a:xfrm>
        </p:spPr>
        <p:txBody>
          <a:bodyPr>
            <a:normAutofit/>
          </a:bodyPr>
          <a:lstStyle/>
          <a:p>
            <a:pPr algn="just"/>
            <a:r>
              <a:rPr lang="ru-RU" sz="2400" dirty="0" smtClean="0">
                <a:latin typeface="Times New Roman" pitchFamily="18" charset="0"/>
                <a:cs typeface="Times New Roman" pitchFamily="18" charset="0"/>
              </a:rPr>
              <a:t>     Медиатор </a:t>
            </a:r>
            <a:r>
              <a:rPr lang="ru-RU" sz="2400" dirty="0">
                <a:latin typeface="Times New Roman" pitchFamily="18" charset="0"/>
                <a:cs typeface="Times New Roman" pitchFamily="18" charset="0"/>
              </a:rPr>
              <a:t>должен </a:t>
            </a:r>
            <a:r>
              <a:rPr lang="ru-RU" sz="2400" b="1" dirty="0">
                <a:solidFill>
                  <a:srgbClr val="FF0000"/>
                </a:solidFill>
                <a:latin typeface="Times New Roman" pitchFamily="18" charset="0"/>
                <a:cs typeface="Times New Roman" pitchFamily="18" charset="0"/>
              </a:rPr>
              <a:t>быть активным слушателем</a:t>
            </a:r>
            <a:r>
              <a:rPr lang="ru-RU" sz="2400"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Ему следует понимать как содержательную, так и эмоциональную составляющую речи спорящих, а затем показать (дать обратную связь) спорящим, что он их действительно услышал.</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В </a:t>
            </a:r>
            <a:r>
              <a:rPr lang="ru-RU" sz="2400" dirty="0">
                <a:latin typeface="Times New Roman" pitchFamily="18" charset="0"/>
                <a:cs typeface="Times New Roman" pitchFamily="18" charset="0"/>
              </a:rPr>
              <a:t>этой роли медиатор буквально повторяет или переформулирует утверждения говорящего, чтобы удостовериться у него, что он правильно понял то, что было сказано. Бесстрастный повтор медиатора позволяет второй стороне лучше понять сказанное другой стороной. </a:t>
            </a:r>
          </a:p>
        </p:txBody>
      </p:sp>
      <p:pic>
        <p:nvPicPr>
          <p:cNvPr id="4" name="Содержимое 3" descr="4.png"/>
          <p:cNvPicPr>
            <a:picLocks noGrp="1" noChangeAspect="1"/>
          </p:cNvPicPr>
          <p:nvPr>
            <p:ph idx="1"/>
          </p:nvPr>
        </p:nvPicPr>
        <p:blipFill>
          <a:blip r:embed="rId2" cstate="print"/>
          <a:stretch>
            <a:fillRect/>
          </a:stretch>
        </p:blipFill>
        <p:spPr>
          <a:xfrm>
            <a:off x="2993988" y="4508500"/>
            <a:ext cx="3156023" cy="208915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666530"/>
          </a:xfrm>
        </p:spPr>
        <p:txBody>
          <a:bodyPr>
            <a:noAutofit/>
          </a:bodyPr>
          <a:lstStyle/>
          <a:p>
            <a:pPr algn="just"/>
            <a:r>
              <a:rPr lang="ru-RU" sz="2400" dirty="0" smtClean="0">
                <a:latin typeface="Times New Roman" pitchFamily="18" charset="0"/>
                <a:cs typeface="Times New Roman" pitchFamily="18" charset="0"/>
              </a:rPr>
              <a:t>     Медиатор </a:t>
            </a:r>
            <a:r>
              <a:rPr lang="ru-RU" sz="2400" dirty="0">
                <a:latin typeface="Times New Roman" pitchFamily="18" charset="0"/>
                <a:cs typeface="Times New Roman" pitchFamily="18" charset="0"/>
              </a:rPr>
              <a:t>должен </a:t>
            </a:r>
            <a:r>
              <a:rPr lang="ru-RU" sz="2400" b="1" dirty="0">
                <a:solidFill>
                  <a:srgbClr val="FF0000"/>
                </a:solidFill>
                <a:latin typeface="Times New Roman" pitchFamily="18" charset="0"/>
                <a:cs typeface="Times New Roman" pitchFamily="18" charset="0"/>
              </a:rPr>
              <a:t>воспринимать эмоции спорщиков как </a:t>
            </a:r>
            <a:r>
              <a:rPr lang="ru-RU" sz="2400" b="1" dirty="0" smtClean="0">
                <a:solidFill>
                  <a:srgbClr val="FF0000"/>
                </a:solidFill>
                <a:latin typeface="Times New Roman" pitchFamily="18" charset="0"/>
                <a:cs typeface="Times New Roman" pitchFamily="18" charset="0"/>
              </a:rPr>
              <a:t>факт</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но при этом рассматривать даваемую ими эмоциональную оценку события лишь как интерпретацию самого события.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Постоянно </a:t>
            </a:r>
            <a:r>
              <a:rPr lang="ru-RU" sz="2400" dirty="0">
                <a:latin typeface="Times New Roman" pitchFamily="18" charset="0"/>
                <a:cs typeface="Times New Roman" pitchFamily="18" charset="0"/>
              </a:rPr>
              <a:t>слушать и помнить все, о чем говорят стороны, важно не только для того, чтобы показать сторонам, что медиатор их слышит, или сделать вывод о том, как надо разрешить конфликт (что не является задачей медиатора), а, прежде всего, для того, чтобы в каждый нужный момент процесса возвращать услышанное сторонам для анализа ситуации конфликта и выработки ими предложений по урегулированию. </a:t>
            </a:r>
          </a:p>
        </p:txBody>
      </p:sp>
      <p:pic>
        <p:nvPicPr>
          <p:cNvPr id="4" name="Содержимое 3" descr="5.jpg"/>
          <p:cNvPicPr>
            <a:picLocks noGrp="1" noChangeAspect="1"/>
          </p:cNvPicPr>
          <p:nvPr>
            <p:ph idx="1"/>
          </p:nvPr>
        </p:nvPicPr>
        <p:blipFill>
          <a:blip r:embed="rId2" cstate="print"/>
          <a:stretch>
            <a:fillRect/>
          </a:stretch>
        </p:blipFill>
        <p:spPr>
          <a:xfrm>
            <a:off x="3227211" y="5084763"/>
            <a:ext cx="2689577" cy="1512887"/>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78498"/>
          </a:xfrm>
        </p:spPr>
        <p:txBody>
          <a:bodyPr>
            <a:normAutofit/>
          </a:bodyPr>
          <a:lstStyle/>
          <a:p>
            <a:pPr algn="just"/>
            <a:r>
              <a:rPr lang="ru-RU" sz="2400" dirty="0" smtClean="0">
                <a:latin typeface="Times New Roman" pitchFamily="18" charset="0"/>
                <a:cs typeface="Times New Roman" pitchFamily="18" charset="0"/>
              </a:rPr>
              <a:t>     Медиатор </a:t>
            </a:r>
            <a:r>
              <a:rPr lang="ru-RU" sz="2400" dirty="0">
                <a:latin typeface="Times New Roman" pitchFamily="18" charset="0"/>
                <a:cs typeface="Times New Roman" pitchFamily="18" charset="0"/>
              </a:rPr>
              <a:t>как анализатор конфликта </a:t>
            </a:r>
            <a:r>
              <a:rPr lang="ru-RU" sz="2400" b="1" dirty="0">
                <a:solidFill>
                  <a:srgbClr val="FF0000"/>
                </a:solidFill>
                <a:latin typeface="Times New Roman" pitchFamily="18" charset="0"/>
                <a:cs typeface="Times New Roman" pitchFamily="18" charset="0"/>
              </a:rPr>
              <a:t>помогает сторонам осознать существенные для будущего решения аспекты конфликтной ситуации.</a:t>
            </a:r>
            <a:r>
              <a:rPr lang="ru-RU" sz="2400" dirty="0">
                <a:latin typeface="Times New Roman" pitchFamily="18" charset="0"/>
                <a:cs typeface="Times New Roman" pitchFamily="18" charset="0"/>
              </a:rPr>
              <a:t> Он выполняет эту функцию, главным образом, для того, чтобы заставить сами стороны разобраться в ситуации, тщательно исследовать, какие могут быть варианты выхода из нее.</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Медиатор </a:t>
            </a:r>
            <a:r>
              <a:rPr lang="ru-RU" sz="2400" dirty="0">
                <a:latin typeface="Times New Roman" pitchFamily="18" charset="0"/>
                <a:cs typeface="Times New Roman" pitchFamily="18" charset="0"/>
              </a:rPr>
              <a:t>не имеет права оценивать ни сам конфликт, ни поведение и действия людей в нем, ни давать какие-либо советы, в том числе и по поводу решения конфликта. Медиатор должен приходить на медиацию </a:t>
            </a:r>
            <a:r>
              <a:rPr lang="ru-RU" sz="2400" dirty="0" smtClean="0">
                <a:latin typeface="Times New Roman" pitchFamily="18" charset="0"/>
                <a:cs typeface="Times New Roman" pitchFamily="18" charset="0"/>
              </a:rPr>
              <a:t>«пустым». </a:t>
            </a:r>
            <a:r>
              <a:rPr lang="ru-RU" sz="2400" dirty="0">
                <a:latin typeface="Times New Roman" pitchFamily="18" charset="0"/>
                <a:cs typeface="Times New Roman" pitchFamily="18" charset="0"/>
              </a:rPr>
              <a:t>Это одно из основных и самых сложных правил медиации. </a:t>
            </a:r>
          </a:p>
        </p:txBody>
      </p:sp>
      <p:pic>
        <p:nvPicPr>
          <p:cNvPr id="4" name="Содержимое 3" descr="6.png"/>
          <p:cNvPicPr>
            <a:picLocks noGrp="1" noChangeAspect="1"/>
          </p:cNvPicPr>
          <p:nvPr>
            <p:ph idx="1"/>
          </p:nvPr>
        </p:nvPicPr>
        <p:blipFill>
          <a:blip r:embed="rId2" cstate="print"/>
          <a:stretch>
            <a:fillRect/>
          </a:stretch>
        </p:blipFill>
        <p:spPr>
          <a:xfrm>
            <a:off x="3455797" y="5013325"/>
            <a:ext cx="2232406" cy="15113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62474"/>
          </a:xfrm>
        </p:spPr>
        <p:txBody>
          <a:bodyPr>
            <a:normAutofit/>
          </a:bodyPr>
          <a:lstStyle/>
          <a:p>
            <a:pPr algn="just"/>
            <a:r>
              <a:rPr lang="ru-RU" sz="2400" dirty="0" smtClean="0">
                <a:latin typeface="Times New Roman" pitchFamily="18" charset="0"/>
                <a:cs typeface="Times New Roman" pitchFamily="18" charset="0"/>
              </a:rPr>
              <a:t>     Задача </a:t>
            </a:r>
            <a:r>
              <a:rPr lang="ru-RU" sz="2400" dirty="0">
                <a:latin typeface="Times New Roman" pitchFamily="18" charset="0"/>
                <a:cs typeface="Times New Roman" pitchFamily="18" charset="0"/>
              </a:rPr>
              <a:t>медиатора в процессе анализа конфликта </a:t>
            </a:r>
            <a:r>
              <a:rPr lang="ru-RU" sz="2400" dirty="0" smtClean="0">
                <a:latin typeface="Times New Roman" pitchFamily="18" charset="0"/>
                <a:cs typeface="Times New Roman" pitchFamily="18" charset="0"/>
              </a:rPr>
              <a:t>состоит </a:t>
            </a:r>
            <a:r>
              <a:rPr lang="ru-RU" sz="2400" dirty="0">
                <a:latin typeface="Times New Roman" pitchFamily="18" charset="0"/>
                <a:cs typeface="Times New Roman" pitchFamily="18" charset="0"/>
              </a:rPr>
              <a:t>в том, чтобы </a:t>
            </a:r>
            <a:r>
              <a:rPr lang="ru-RU" sz="2400" b="1" dirty="0">
                <a:solidFill>
                  <a:srgbClr val="FF0000"/>
                </a:solidFill>
                <a:latin typeface="Times New Roman" pitchFamily="18" charset="0"/>
                <a:cs typeface="Times New Roman" pitchFamily="18" charset="0"/>
              </a:rPr>
              <a:t>показать сторонам, какие интересы стоят за их позициями.</a:t>
            </a:r>
            <a:r>
              <a:rPr lang="ru-RU" sz="2400" dirty="0">
                <a:latin typeface="Times New Roman" pitchFamily="18" charset="0"/>
                <a:cs typeface="Times New Roman" pitchFamily="18" charset="0"/>
              </a:rPr>
              <a:t> Найдя интересы, необходимо помочь сторонам построить новые позиции (предложения), которые могут пересекаться, обеспечивая ущемленные в конфликте интересы. Только так возможно построить будущее соглашение. Это классическая схема работы с конфликтом. </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Выступая </a:t>
            </a:r>
            <a:r>
              <a:rPr lang="ru-RU" sz="2400" dirty="0">
                <a:latin typeface="Times New Roman" pitchFamily="18" charset="0"/>
                <a:cs typeface="Times New Roman" pitchFamily="18" charset="0"/>
              </a:rPr>
              <a:t>в этой роли, медиатор стремится, чтобы стороны высказали имеющуюся информацию и все существующие точки зрения на предмет спора, определили наиболее важные моменты в этом споре для каждой стороны. </a:t>
            </a:r>
          </a:p>
        </p:txBody>
      </p:sp>
      <p:pic>
        <p:nvPicPr>
          <p:cNvPr id="4" name="Содержимое 3" descr="7.jpg"/>
          <p:cNvPicPr>
            <a:picLocks noGrp="1" noChangeAspect="1"/>
          </p:cNvPicPr>
          <p:nvPr>
            <p:ph idx="1"/>
          </p:nvPr>
        </p:nvPicPr>
        <p:blipFill>
          <a:blip r:embed="rId2" cstate="print"/>
          <a:stretch>
            <a:fillRect/>
          </a:stretch>
        </p:blipFill>
        <p:spPr>
          <a:xfrm>
            <a:off x="2908300" y="4652963"/>
            <a:ext cx="3327399" cy="1871662"/>
          </a:xfr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321</TotalTime>
  <Words>877</Words>
  <Application>Microsoft Office PowerPoint</Application>
  <PresentationFormat>Экран (4:3)</PresentationFormat>
  <Paragraphs>33</Paragraphs>
  <Slides>33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33</vt:i4>
      </vt:variant>
    </vt:vector>
  </HeadingPairs>
  <TitlesOfParts>
    <vt:vector size="37" baseType="lpstr">
      <vt:lpstr>Arial</vt:lpstr>
      <vt:lpstr>Calibri</vt:lpstr>
      <vt:lpstr>Times New Roman</vt:lpstr>
      <vt:lpstr>Тема Office</vt:lpstr>
      <vt:lpstr>Медиатор и процедура медиации </vt:lpstr>
      <vt:lpstr>Медиатор - это независимое физическое лицо, привлекаемое сторонами в качестве посредника в урегулировании спора для содействия в выработке сторонами решения по существу спора. Официальные медиаторы: - межгосударственные организации (ООН); - государственные правовые институты (арбитражный суд, прокуратура); - профессиональные медиаторы-конфликтологи Неофициальные медиаторы:  представители религиозных организаций, психологи, социальные педагоги, юристы.  В роли спонтанных медиаторов могут выступать свидетели конфликтов, ваши друзья и родственники.   </vt:lpstr>
      <vt:lpstr>Медиация необходима в следующих случаях:  1. Когда необходимо прийти к тому или иному решению в результате переговоров и закрепить его документально. 2. Когда между сторонами есть договоренности, которые они не могут раскрывать третьим лицам (а тем более в суде) и хотят сохранить конфиденциальность. 3. Когда раздражение и эмоции препятствуют эффективному общению сторон. 4. Когда стороны ограниченны временными рамками и экономят средства. 5. Когда стороны хотят оставаться в партнерских или добрых отношениях. </vt:lpstr>
      <vt:lpstr>     Как организатор процесса медиации медиатор обеспечивает последовательное и конструктивное ведение переговоров.      Организуя переговоры, медиатор задает правила поведения с момента прихода клиентов на медиацию, помогает сторонам договориться о процедуре ведения переговоров, и на протяжении всей медиационной сессии поддерживает как выполнение достигнутых процедурных соглашений, так и корректные отношения между сторонами. </vt:lpstr>
      <vt:lpstr>     До начала медиации медиатор должен подготовить помещение для медиации и позаботиться, чтобы и сторонам, и медиатору было удобно сидеть, на столе должны быть бумага и ручки на случай записей. Важно также предусмотреть, где будет находиться и что делать другая сторона во время индивидуальной работы медиатора с каждой из сторон (в кокусе). Все это следует сделать до прихода клиентов. Если же медиатору приходится работать на территории клиентов, он должен позаботиться о необходимых условиях удобства работы и обеспечения конфиденциальности процесса.</vt:lpstr>
      <vt:lpstr>     Медиатор должен быть активным слушателем. Ему следует понимать как содержательную, так и эмоциональную составляющую речи спорящих, а затем показать (дать обратную связь) спорящим, что он их действительно услышал.      В этой роли медиатор буквально повторяет или переформулирует утверждения говорящего, чтобы удостовериться у него, что он правильно понял то, что было сказано. Бесстрастный повтор медиатора позволяет второй стороне лучше понять сказанное другой стороной. </vt:lpstr>
      <vt:lpstr>     Медиатор должен воспринимать эмоции спорщиков как факт, но при этом рассматривать даваемую ими эмоциональную оценку события лишь как интерпретацию самого события.       Постоянно слушать и помнить все, о чем говорят стороны, важно не только для того, чтобы показать сторонам, что медиатор их слышит, или сделать вывод о том, как надо разрешить конфликт (что не является задачей медиатора), а, прежде всего, для того, чтобы в каждый нужный момент процесса возвращать услышанное сторонам для анализа ситуации конфликта и выработки ими предложений по урегулированию. </vt:lpstr>
      <vt:lpstr>     Медиатор как анализатор конфликта помогает сторонам осознать существенные для будущего решения аспекты конфликтной ситуации. Он выполняет эту функцию, главным образом, для того, чтобы заставить сами стороны разобраться в ситуации, тщательно исследовать, какие могут быть варианты выхода из нее.      Медиатор не имеет права оценивать ни сам конфликт, ни поведение и действия людей в нем, ни давать какие-либо советы, в том числе и по поводу решения конфликта. Медиатор должен приходить на медиацию «пустым». Это одно из основных и самых сложных правил медиации. </vt:lpstr>
      <vt:lpstr>     Задача медиатора в процессе анализа конфликта состоит в том, чтобы показать сторонам, какие интересы стоят за их позициями. Найдя интересы, необходимо помочь сторонам построить новые позиции (предложения), которые могут пересекаться, обеспечивая ущемленные в конфликте интересы. Только так возможно построить будущее соглашение. Это классическая схема работы с конфликтом.       Выступая в этой роли, медиатор стремится, чтобы стороны высказали имеющуюся информацию и все существующие точки зрения на предмет спора, определили наиболее важные моменты в этом споре для каждой стороны. </vt:lpstr>
      <vt:lpstr>     Роль анализатора конфликта медиатор, главным образом, выполняет на стадии дискуссии по выработке вопросов для переговоров и в кокусе, но частично и на стадии генерирования предложений.      Любая конфликтная ситуация сопровождается эмоциональными переживаниями. Если конфликт продолжительный, то количество негативных интерпретаций достаточно велико. В таких условиях человек может быть не совсем точен и адекватен как в своем видении ситуации конфликта, так и в своих ожиданиях относительно возможных способов его урегулирования. </vt:lpstr>
      <vt:lpstr>     Одной из важных ролей медиатора является роль контролера, он организует постоянную проверку на реалистичность того, что говорят стороны:       - реализуемость высказываемых предложений, наличие обсуждаемых ресурсов;      - выполнимость принятых соглашений. Стороны, кроме того, должны быть полностью согласны с условиями соглашения, с последствиями этого соглашения и должны быть способны выполнить свою часть договоренности.       Медиатор, проверяющий реалистичность достигнутого соглашения, обязан позаботиться о том, чтобы договоренности были надежными и долгосрочными. </vt:lpstr>
      <vt:lpstr>Роль "адвоката дьявола" необходима медиатору, когда стороны приходят в тупик. В этой роли медиатор задает такие вопросы, чтобы сторона посмотрела на ситуацию в самом невыгодном для нее свете, обсуждая последствия, к которым сторона придет в результате своей жесткой позиции. Это происходит тогда, когда действия или предложения стороны слишком настойчивы и не ведут к успеху в урегулировании конфликта.  Как правило, после такого обсуждения сторона начинает вести себя более гибко и разумно, пытается найти реалистичные выходы для разрешения спора. </vt:lpstr>
      <vt:lpstr>     Роль генератора идей посреднику приходится использовать на стадиях кокуса и выработки проекта соглашения, т.е. в ситуациях генерирования предложений по урегулированию конфликта.      Посредник также имеет возможность расширить ресурсы спорщиков. Выполняя эту роль, медиатор снабжает участников спора информацией или помогает им разыскать необходимую информацию, одинаково полезную для обеих сторон. Однако он должен быть очень осторожен, чтобы не давать никаких толкований, разъяснений или советов. Вся предоставляемая информация должна содержать только действительные факты и не зависеть от всякого рода побочных сведений, уточнений и интерпретаций.      В роли расширителя ресурса медиатор может также выступать, когда он видит, что одна из сторон психологически явно не готова к переговорам. В таком случае, следует взять кокус. </vt:lpstr>
      <vt:lpstr>     Кокус - это беседа медиатора с каждой из сторон индивидуально. В соответствии с принципом равноправия сторон количество кокусов, проводимых с каждой из сторон, должно быть одинаковым, так же как и время проведенное в кокусе. Это препятствует предъявлению медиатору обвинения в симпатии только к одной из сторон.  В кокусе медиатор помогает участнику медиации увидеть со стороны свою позицию в споре, взглянуть на ситуацию глазами своего оппонента, понять его позицию, аргументы и чувства.      В ходе проведения кокусов медиатор пытается выявить возможные точки соприкосновения сторон по спорному вопросу. И только после этого, спустя время, вернуться к урегулированию конфликта. </vt:lpstr>
      <vt:lpstr>     Медиатор обучает стороны процессу ведения переговоров. В этой роли учителя посредник обучает стороны думать, действовать и вести переговоры с установкой на сотрудничество. Большинство участвующих в споре не знают, как вести переговоры и пытаются применять запрещённые приёмы ("переговорные уловки"), иногда они демонстрируют "фальшивые эмоции", вводят ложную информацию, выдвигают чрезмерные требования в надежде получить то, что они действительно хотят, запугивают противника.      Большинство участников переговоров после сеанса медиации испытывают подлинное потрясение оттого, что удаётся разговаривать с противоположной стороной без криков и угроз, без ухищрений и уловок и при этом достигать положительного результата во взаимодействии с ними. </vt:lpstr>
      <vt:lpstr>     Медиатор помогает сторонам составить соглашение. Суть этой функции заключается в том, что медиатор отслеживает корректность составления и полноту содержания соглашения. Он уточняет у сторон, как они понимают то, что фиксируется, устно или на бумаге, и просит однозначно и конкретно ясным языком формулировать взаимные обязательства. При этом он должен еще раз помочь сторонам проверить, насколько реалистично то, о чем они договорились.      Медиатор также следит за тем, что все пункты, обсуждаемые на переговорах, и все предложения, которые важны для урегулирования спора, были внесены в соглашение. </vt:lpstr>
      <vt:lpstr>     Медиатор - хранитель психологического климата. Эта роль медиатора тесно связана с функцией организатора процесса. Речь не идет о создании идиллии или мягкой спокойной атмосферы. Во время медиации возможны жесткое поведение и жесткие высказывания, возможно недовольство и противостояние. Но важно, чтобы все эти коммуникативные действия должны быть конструктивными. Роль медиатора здесь заключается в том, чтобы поддерживать пусть жесткое, но конструктивное взаимодействие между сторонами, избегая взаимных оскорблений и унижения сторон. </vt:lpstr>
      <vt:lpstr>Требования к медиаторам:       Деятельность медиатора может осуществляться как на профессиональной, так и на непрофессиональной основе.      Осуществлять деятельность медиатора на непрофессиональной основе могут лица, достигшие возраста восемнадцати лет, обладающие полной дееспособностью и не имеющие судимости.      Осуществлять деятельность медиаторов на профессиональной основе могут лица, достигшие возраста двадцати пяти лет, имеющие высшее профессиональное образование и прошедшие курс Обучения медиации по программе подготовки медиаторов.      Деятельность медиатора не является предпринимательской деятельностью. </vt:lpstr>
      <vt:lpstr>Лица, осуществляющие деятельность медиаторов, также вправе осуществлять любую иную не запрещенную законодательством Российской Федерации деятельность.      Медиаторами не могут быть лица, замещающие государственные должности Российской Федерации, государственные должности субъектов Российской Федерации, должности государственной гражданской службы, должности муниципальной службы, если иное не предусмотрено федеральными законами.      Медиатор несет ответственность перед сторонами за вред, причиненный сторонам вследствие осуществления указанной деятельности, в порядке, установленном гражданским законодательством.</vt:lpstr>
      <vt:lpstr>ПРОЦЕССУАЛЬНЫЙ СТАТУС МЕДИАТОРА   Гражданский кодекс Российской Федерации (часть первая) Статья 202. Приостановление течения срока исковой давности 1. Течение срока исковой давности приостанавливается: 5) если стороны отношений заключили соглашение о проведении процедуры медиации в соответствии с Федеральным законом "Об альтернативной процедуре урегулирования споров с участием посредника (процедуре медиации)". 4. В случае, предусмотренном подпунктом 5 пункта 1 настоящей статьи, течение срока исковой давности приостанавливается с момента заключения сторонами отношения соглашения о проведении процедуры медиации до момента прекращения процедуры медиации, определяемого в соответствии с Федеральным законом "Об альтернативной процедуре урегулирования споров с участием посредника (процедуре медиации)". </vt:lpstr>
      <vt:lpstr>Арбитражный процессуальный кодекс Российской Федерации Статья 56. Свидетель 5.1. Не подлежат допросу в качестве свидетелей посредники, оказывающие содействие сторонам в урегулировании спора, в том числе медиаторы, об обстоятельствах, которые стали им известны в связи с исполнением соответствующих обязанностей. Статья 138. Примирение сторон 1. Арбитражный суд принимает меры для примирения сторон, содействует им в урегулировании спора. 2. Стороны могут урегулировать спор, заключив мировое соглашение или применяя другие примирительные процедуры, в том числе процедуру медиации, если это не противоречит федеральному закону. Статья 158. Отложение судебного разбирательства 2. Арбитражный суд может отложить судебное разбирательство по ходатайству обеих сторон в случае их обращения за содействием к суду или посреднику, в том числе к медиатору, в целях урегулирования спора. </vt:lpstr>
      <vt:lpstr>7. Судебное разбирательство может быть отложено на срок, необходимый для устранения обстоятельств, послуживших основанием для отложения, но не более чем на один месяц. В случае, указанном в части 2 настоящей статьи, судебное разбирательство может быть отложено на срок, не превышающий шестидесяти дней. Статья 69. Свидетельские показания 3. Не подлежат допросу в качестве свидетелей: 1) представители по гражданскому делу, или защитники по уголовному делу, делу об административном правонарушении, или медиаторы - об обстоятельствах, которые стали им известны в связи с исполнением обязанностей представителя, защитника или медиатора; </vt:lpstr>
      <vt:lpstr>Статья 169. Отложение разбирательства дела 1. Отложение разбирательства дела допускается в случаях, предусмотренных настоящим Кодексом, а также в случае, если суд признает невозможным рассмотрение дела в этом судебном заседании вследствие неявки кого-либо из участников процесса, предъявления встречного иска, необходимости представления или истребования дополнительных доказательств, привлечения к участию в деле других лиц, совершения иных процессуальных действий. Суд может отложить разбирательство дела на срок, не превышающий шестидесяти дней, по ходатайству обеих сторон в случае принятия ими решения о проведении процедуры медиации.  Федеральный закон от 24 июля 2002 года N 102-ФЗ "О третейских судах в Российской Федерации" Статья 5. Передача спора на разрешение третейского суда 5. Спор не может быть передан на разрешение третейского суда при наличии в договоре медиативной оговорки.  </vt:lpstr>
      <vt:lpstr>Статья 6.1. Применение процедуры медиации к спору, который находится на разрешении в третейском суде 1. Применение процедуры медиации допускается на любой стадии третейского разбирательства. 2. В случае принятия сторонами решения о проведении процедуры медиации любая из сторон вправе заявить третейскому суду соответствующее ходатайство. При этом стороны должны представить суду соглашение о проведении процедуры медиации, заключенное в письменной форме и соответствующее требованиям, предусмотренным Федеральным законом "Об альтернативной процедуре урегулирования споров с участием посредника (процедуре медиации)". 3. В случае, если третейскому суду представлено соглашение, указанное в пункте 2 настоящей статьи, суд выносит определение о проведении сторонами процедуры медиации. </vt:lpstr>
      <vt:lpstr>4. Срок проведения процедуры медиации устанавливается по соглашению сторон в порядке, установленном Федеральным законом "Об альтернативной процедуре урегулирования споров с участием посредника (процедуре медиации)", и указывается в определении третейского суда. На этот срок третейское разбирательство откладывается. 5. Медиативное соглашение, заключенное сторонами в письменной форме по результатам проведения процедуры медиации в отношении спора, который находится на разрешении в третейском суде, может быть утверждено третейским судом в качестве мирового соглашения по правилам, установленным настоящим Федеральным законом. </vt:lpstr>
      <vt:lpstr>Федеральный закон от 13 марта 2006 года N 38-ФЗ "О рекламе" Статья 301. Реклама деятельности медиаторов по обеспечению проведения процедуры медиации 1. Реклама деятельности медиаторов по обеспечению проведения процедуры медиации, не прошедших соответствующего профессионального обучения и не имеющих подтверждающих такое обучение документов, выданных соответствующей некоммерческой организацией, осуществляющей подготовку медиаторов, не допускается. 2. Реклама деятельности медиаторов по обеспечению проведения процедуры медиации должна содержать сведения о документах, подтверждающих прохождение медиатором соответствующего профессионального обучения, а реклама деятельности организации, осуществляющей деятельность по обеспечению проведения процедуры медиации, - источник информации об утвержденных этой организацией правилах проведения процедуры медиации, стандартах и правилах профессиональной деятельности медиаторов. </vt:lpstr>
      <vt:lpstr>3. Реклама деятельности медиаторов по обеспечению проведения процедуры медиации не должна содержать утверждение о том, что применение процедуры медиации как способа урегулирования спора имеет преимущества перед разрешением спора в суде, арбитражном суде или третейском суде. </vt:lpstr>
      <vt:lpstr>     Процедура медиации (медиация) - способ урегулирования споров при содействии медиатора на основе добровольного согласия сторон в целях достижения ими взаимоприемлемого решения, отражающего интересы всех сторон спора. Медиация является альтернативной по отношению к государственной судебной системе и ее применение связано с возможностью выбора по взаимному соглашению спорящих сторон. Процедура медиации условно делится на внесудебную, досудебную и судебную. </vt:lpstr>
      <vt:lpstr>Медиация может проводиться:  1) во внесудебном порядке - в случае, когда у спорящих сторон возникают затруднения в урегулировании спора, а обращаться в суд у них намерения нет; 2) в досудебном порядке - в случаях, предусмотренных законом, или на основании внесенной в договор или в иное юридически обязательное соглашение, заключенное между участниками спора, медиативной оговорки о необходимости урегулирования разногласий путем применения процедуры медиации; 3) в рамках судебного процесса - в случае, когда стороны имеют право на любой стадии судебного разбирательства прервать процесс и обратиться к процедуре медиации, а на суд возлагается обязанность предложить сторонам использовать процедуру медиации. </vt:lpstr>
      <vt:lpstr>     Процедура медиации используется при наличии Соглашения о применении процедуры медиации, заключенного сторонами до возникновения спора или после его возникновения. Соглашение сторон о применении процедуры медиации, заключенное до возникновения спора, называется медиативной оговоркой. Наличие соглашения о применении процедуры медиации, равно как и наличие соглашения о проведении процедуры медиации и связанное с ним непосредственное проведение этой процедуры, не является препятствием для обращения в суд или третейский суд, если иное не предусмотрено федеральными законами.      Сторонами процедуры медиации признаются любые физические или юридические лица - субъекты гражданских, трудовых и семейных правоотношений, желающие урегулировать спор с помощью процедуры медиации.</vt:lpstr>
      <vt:lpstr>Медиация применяется в случаях:   - сторонам необходимо прийти к тому или иному решению в результате переговоров и закрепить его документально; - между сторонами есть договоренности, которые они не могут раскрывать третьим лицам (а тем более в суде) и хотят сохранить конфиденциальность; - раздражение и эмоции препятствуют эффективному общению сторон; - стороны ограниченны временными рамками и экономят средства; - стороны хотят оставаться в партнерских или добрых отношениях. </vt:lpstr>
      <vt:lpstr>     Медиация не применяется к коллективным трудовым спорам, а также спорам, возникающим из гражданских правоотношений, в том числе в связи с осуществлением предпринимательской и иной экономической деятельности, а также спорам, возникающим из трудовых правоотношений и семейных правоотношений, в случае, если такие споры затрагивают или могут затронуть права и законные интересы третьих лиц, не участвующих в процедуре медиации, или публичные интересы. </vt:lpstr>
      <vt:lpstr>     Медиация не применяется к отношениям, связанным с оказанием судьей или третейским судьей в ходе судебного или третейского разбирательства содействия примирению сторон, если иное не предусмотрено федеральным законом.      Медиация не применяется, если:  - стороне нужно продемонстрировать непреклонность, чтобы впредь другими лицами не выдвигались подобные требования;  - сторона не заинтересована в урегулировании этого спора;  - сторона легко может получить благоприятное решение суда в короткие сроки и с меньшими затратами;  - стороне нужно привлечь внимание общественности к этому спору;  - спор включает в себя уголовные или конституционные решения.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Медиатор и процедура медиации</dc:title>
  <dc:creator>User</dc:creator>
  <cp:lastModifiedBy>Admin</cp:lastModifiedBy>
  <cp:revision>45</cp:revision>
  <dcterms:created xsi:type="dcterms:W3CDTF">2021-10-02T14:04:30Z</dcterms:created>
  <dcterms:modified xsi:type="dcterms:W3CDTF">2023-07-10T14:33:28Z</dcterms:modified>
</cp:coreProperties>
</file>